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63" r:id="rId2"/>
    <p:sldId id="264" r:id="rId3"/>
    <p:sldId id="266" r:id="rId4"/>
    <p:sldId id="291" r:id="rId5"/>
    <p:sldId id="306" r:id="rId6"/>
    <p:sldId id="268" r:id="rId7"/>
    <p:sldId id="304" r:id="rId8"/>
    <p:sldId id="305" r:id="rId9"/>
    <p:sldId id="272" r:id="rId10"/>
    <p:sldId id="338" r:id="rId11"/>
    <p:sldId id="315" r:id="rId12"/>
    <p:sldId id="308" r:id="rId13"/>
    <p:sldId id="273" r:id="rId14"/>
    <p:sldId id="310" r:id="rId15"/>
    <p:sldId id="311" r:id="rId16"/>
    <p:sldId id="312" r:id="rId17"/>
    <p:sldId id="313" r:id="rId18"/>
    <p:sldId id="274" r:id="rId19"/>
    <p:sldId id="339" r:id="rId20"/>
    <p:sldId id="275" r:id="rId21"/>
    <p:sldId id="277" r:id="rId22"/>
    <p:sldId id="279" r:id="rId23"/>
    <p:sldId id="319" r:id="rId24"/>
    <p:sldId id="340" r:id="rId25"/>
    <p:sldId id="295" r:id="rId26"/>
    <p:sldId id="320" r:id="rId27"/>
    <p:sldId id="333" r:id="rId28"/>
    <p:sldId id="341" r:id="rId29"/>
    <p:sldId id="334" r:id="rId30"/>
    <p:sldId id="342" r:id="rId31"/>
    <p:sldId id="335" r:id="rId32"/>
    <p:sldId id="343" r:id="rId33"/>
    <p:sldId id="269" r:id="rId34"/>
    <p:sldId id="336" r:id="rId35"/>
    <p:sldId id="337" r:id="rId36"/>
    <p:sldId id="377" r:id="rId37"/>
    <p:sldId id="270" r:id="rId38"/>
    <p:sldId id="328" r:id="rId39"/>
    <p:sldId id="329" r:id="rId40"/>
    <p:sldId id="330" r:id="rId41"/>
    <p:sldId id="331" r:id="rId42"/>
    <p:sldId id="332" r:id="rId43"/>
    <p:sldId id="322" r:id="rId44"/>
    <p:sldId id="323" r:id="rId45"/>
    <p:sldId id="324" r:id="rId46"/>
    <p:sldId id="325" r:id="rId47"/>
    <p:sldId id="326" r:id="rId48"/>
    <p:sldId id="327" r:id="rId49"/>
    <p:sldId id="344" r:id="rId50"/>
    <p:sldId id="345" r:id="rId51"/>
    <p:sldId id="346" r:id="rId52"/>
    <p:sldId id="347" r:id="rId53"/>
    <p:sldId id="348" r:id="rId54"/>
    <p:sldId id="349" r:id="rId55"/>
    <p:sldId id="350" r:id="rId56"/>
    <p:sldId id="363" r:id="rId57"/>
    <p:sldId id="364" r:id="rId58"/>
    <p:sldId id="365" r:id="rId59"/>
    <p:sldId id="351" r:id="rId60"/>
    <p:sldId id="352" r:id="rId61"/>
    <p:sldId id="353" r:id="rId62"/>
    <p:sldId id="354" r:id="rId63"/>
    <p:sldId id="355" r:id="rId64"/>
    <p:sldId id="356" r:id="rId65"/>
    <p:sldId id="357" r:id="rId66"/>
    <p:sldId id="360" r:id="rId67"/>
    <p:sldId id="361" r:id="rId68"/>
    <p:sldId id="362" r:id="rId69"/>
    <p:sldId id="366" r:id="rId70"/>
    <p:sldId id="367" r:id="rId71"/>
    <p:sldId id="368" r:id="rId72"/>
    <p:sldId id="369" r:id="rId73"/>
    <p:sldId id="370" r:id="rId74"/>
    <p:sldId id="371" r:id="rId75"/>
    <p:sldId id="372" r:id="rId76"/>
    <p:sldId id="373" r:id="rId77"/>
    <p:sldId id="374" r:id="rId78"/>
    <p:sldId id="375" r:id="rId79"/>
    <p:sldId id="37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CDCD8F"/>
    <a:srgbClr val="C5C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3" autoAdjust="0"/>
    <p:restoredTop sz="94660"/>
  </p:normalViewPr>
  <p:slideViewPr>
    <p:cSldViewPr>
      <p:cViewPr varScale="1">
        <p:scale>
          <a:sx n="69" d="100"/>
          <a:sy n="69" d="100"/>
        </p:scale>
        <p:origin x="-4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60E68-A10A-EE4F-92D7-5D4F9205DB1D}" type="datetimeFigureOut">
              <a:rPr lang="en-US" smtClean="0"/>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9A765-11FA-424D-9269-5DEC4ADA6560}" type="slidenum">
              <a:rPr lang="en-US" smtClean="0"/>
              <a:t>‹#›</a:t>
            </a:fld>
            <a:endParaRPr lang="en-US"/>
          </a:p>
        </p:txBody>
      </p:sp>
    </p:spTree>
    <p:extLst>
      <p:ext uri="{BB962C8B-B14F-4D97-AF65-F5344CB8AC3E}">
        <p14:creationId xmlns:p14="http://schemas.microsoft.com/office/powerpoint/2010/main" val="495455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a:t>
            </a:r>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4</a:t>
            </a:fld>
            <a:endParaRPr lang="en-US"/>
          </a:p>
        </p:txBody>
      </p:sp>
    </p:spTree>
    <p:extLst>
      <p:ext uri="{BB962C8B-B14F-4D97-AF65-F5344CB8AC3E}">
        <p14:creationId xmlns:p14="http://schemas.microsoft.com/office/powerpoint/2010/main" val="183938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11</a:t>
            </a:fld>
            <a:endParaRPr lang="en-US"/>
          </a:p>
        </p:txBody>
      </p:sp>
    </p:spTree>
    <p:extLst>
      <p:ext uri="{BB962C8B-B14F-4D97-AF65-F5344CB8AC3E}">
        <p14:creationId xmlns:p14="http://schemas.microsoft.com/office/powerpoint/2010/main" val="25490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20</a:t>
            </a:fld>
            <a:endParaRPr lang="en-US"/>
          </a:p>
        </p:txBody>
      </p:sp>
    </p:spTree>
    <p:extLst>
      <p:ext uri="{BB962C8B-B14F-4D97-AF65-F5344CB8AC3E}">
        <p14:creationId xmlns:p14="http://schemas.microsoft.com/office/powerpoint/2010/main" val="368598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Axis labels and source?</a:t>
            </a:r>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21</a:t>
            </a:fld>
            <a:endParaRPr lang="en-US"/>
          </a:p>
        </p:txBody>
      </p:sp>
    </p:spTree>
    <p:extLst>
      <p:ext uri="{BB962C8B-B14F-4D97-AF65-F5344CB8AC3E}">
        <p14:creationId xmlns:p14="http://schemas.microsoft.com/office/powerpoint/2010/main" val="376313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22</a:t>
            </a:fld>
            <a:endParaRPr lang="en-US"/>
          </a:p>
        </p:txBody>
      </p:sp>
    </p:spTree>
    <p:extLst>
      <p:ext uri="{BB962C8B-B14F-4D97-AF65-F5344CB8AC3E}">
        <p14:creationId xmlns:p14="http://schemas.microsoft.com/office/powerpoint/2010/main" val="238148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4161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9683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77724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10475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47618-2EA1-482F-A9C5-B23153571F6E}"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6993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47618-2EA1-482F-A9C5-B23153571F6E}"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54913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47618-2EA1-482F-A9C5-B23153571F6E}" type="datetimeFigureOut">
              <a:rPr lang="en-US" smtClean="0"/>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07124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47618-2EA1-482F-A9C5-B23153571F6E}" type="datetimeFigureOut">
              <a:rPr lang="en-US" smtClean="0"/>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4462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7618-2EA1-482F-A9C5-B23153571F6E}" type="datetimeFigureOut">
              <a:rPr lang="en-US" smtClean="0"/>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9610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47618-2EA1-482F-A9C5-B23153571F6E}"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64514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47618-2EA1-482F-A9C5-B23153571F6E}"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9621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47618-2EA1-482F-A9C5-B23153571F6E}" type="datetimeFigureOut">
              <a:rPr lang="en-US" smtClean="0"/>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97733-3547-40F3-8A39-012470FA5195}" type="slidenum">
              <a:rPr lang="en-US" smtClean="0"/>
              <a:t>‹#›</a:t>
            </a:fld>
            <a:endParaRPr lang="en-US"/>
          </a:p>
        </p:txBody>
      </p:sp>
    </p:spTree>
    <p:extLst>
      <p:ext uri="{BB962C8B-B14F-4D97-AF65-F5344CB8AC3E}">
        <p14:creationId xmlns:p14="http://schemas.microsoft.com/office/powerpoint/2010/main" val="114231531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90"/>
            <a:ext cx="7467601" cy="243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68047" y="113607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11" name="TextBox 1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15" name="TextBox 1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cxnSp>
        <p:nvCxnSpPr>
          <p:cNvPr id="35" name="Straight Connector 34"/>
          <p:cNvCxnSpPr/>
          <p:nvPr/>
        </p:nvCxnSpPr>
        <p:spPr>
          <a:xfrm>
            <a:off x="1246908" y="4457699"/>
            <a:ext cx="4800600"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 name="TextBox 2"/>
          <p:cNvSpPr txBox="1"/>
          <p:nvPr/>
        </p:nvSpPr>
        <p:spPr>
          <a:xfrm>
            <a:off x="1132608" y="2933699"/>
            <a:ext cx="5029200" cy="1508105"/>
          </a:xfrm>
          <a:prstGeom prst="rect">
            <a:avLst/>
          </a:prstGeom>
          <a:noFill/>
        </p:spPr>
        <p:txBody>
          <a:bodyPr wrap="square" rtlCol="0">
            <a:spAutoFit/>
          </a:bodyPr>
          <a:lstStyle/>
          <a:p>
            <a:pPr algn="ctr"/>
            <a:r>
              <a:rPr lang="en-US" sz="2800" b="1" dirty="0" smtClean="0">
                <a:solidFill>
                  <a:srgbClr val="CDCD8F"/>
                </a:solidFill>
                <a:latin typeface="Corbel" pitchFamily="34" charset="0"/>
              </a:rPr>
              <a:t>When Mission and Market Forces Intersect:</a:t>
            </a:r>
          </a:p>
          <a:p>
            <a:pPr algn="ctr"/>
            <a:r>
              <a:rPr lang="en-US" b="1" dirty="0" smtClean="0">
                <a:solidFill>
                  <a:srgbClr val="CDCD8F"/>
                </a:solidFill>
                <a:latin typeface="Corbel" pitchFamily="34" charset="0"/>
              </a:rPr>
              <a:t>A study of NAIS member schools navigating an economic recession</a:t>
            </a:r>
            <a:endParaRPr lang="en-US" b="1" dirty="0">
              <a:solidFill>
                <a:srgbClr val="CDCD8F"/>
              </a:solidFill>
              <a:latin typeface="Corbel" pitchFamily="34" charset="0"/>
            </a:endParaRPr>
          </a:p>
        </p:txBody>
      </p:sp>
      <p:sp>
        <p:nvSpPr>
          <p:cNvPr id="21" name="Rounded Rectangle 2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
        <p:nvSpPr>
          <p:cNvPr id="27" name="TextBox 26"/>
          <p:cNvSpPr txBox="1"/>
          <p:nvPr/>
        </p:nvSpPr>
        <p:spPr>
          <a:xfrm>
            <a:off x="3276600" y="5395161"/>
            <a:ext cx="4114800" cy="1200329"/>
          </a:xfrm>
          <a:prstGeom prst="rect">
            <a:avLst/>
          </a:prstGeom>
          <a:noFill/>
        </p:spPr>
        <p:txBody>
          <a:bodyPr wrap="square" rtlCol="0">
            <a:spAutoFit/>
          </a:bodyPr>
          <a:lstStyle/>
          <a:p>
            <a:r>
              <a:rPr lang="en-US" b="1" dirty="0" smtClean="0">
                <a:solidFill>
                  <a:srgbClr val="CDCD8F"/>
                </a:solidFill>
                <a:latin typeface="Corbel" pitchFamily="34" charset="0"/>
              </a:rPr>
              <a:t>Matt Rush, Assistant Head of School</a:t>
            </a:r>
          </a:p>
          <a:p>
            <a:r>
              <a:rPr lang="en-US" b="1" dirty="0">
                <a:solidFill>
                  <a:srgbClr val="CDCD8F"/>
                </a:solidFill>
                <a:latin typeface="Corbel" pitchFamily="34" charset="0"/>
              </a:rPr>
              <a:t>	 </a:t>
            </a:r>
            <a:r>
              <a:rPr lang="en-US" b="1" dirty="0" smtClean="0">
                <a:solidFill>
                  <a:srgbClr val="CDCD8F"/>
                </a:solidFill>
                <a:latin typeface="Corbel" pitchFamily="34" charset="0"/>
              </a:rPr>
              <a:t>   </a:t>
            </a:r>
            <a:r>
              <a:rPr lang="en-US" b="1" i="1" dirty="0" smtClean="0">
                <a:solidFill>
                  <a:srgbClr val="CDCD8F"/>
                </a:solidFill>
                <a:latin typeface="Corbel" pitchFamily="34" charset="0"/>
              </a:rPr>
              <a:t>Cannon School, NC</a:t>
            </a:r>
          </a:p>
          <a:p>
            <a:r>
              <a:rPr lang="en-US" b="1" dirty="0" smtClean="0">
                <a:solidFill>
                  <a:srgbClr val="CDCD8F"/>
                </a:solidFill>
                <a:latin typeface="Corbel" pitchFamily="34" charset="0"/>
              </a:rPr>
              <a:t>Barry Gilmore, Middle School Head</a:t>
            </a:r>
          </a:p>
          <a:p>
            <a:r>
              <a:rPr lang="en-US" b="1" dirty="0" smtClean="0">
                <a:solidFill>
                  <a:srgbClr val="CDCD8F"/>
                </a:solidFill>
                <a:latin typeface="Corbel" pitchFamily="34" charset="0"/>
              </a:rPr>
              <a:t>  	    </a:t>
            </a:r>
            <a:r>
              <a:rPr lang="en-US" b="1" i="1" dirty="0" smtClean="0">
                <a:solidFill>
                  <a:srgbClr val="CDCD8F"/>
                </a:solidFill>
                <a:latin typeface="Corbel" pitchFamily="34" charset="0"/>
              </a:rPr>
              <a:t>Hutchison School</a:t>
            </a:r>
          </a:p>
        </p:txBody>
      </p:sp>
      <p:cxnSp>
        <p:nvCxnSpPr>
          <p:cNvPr id="28" name="Straight Connector 27"/>
          <p:cNvCxnSpPr/>
          <p:nvPr/>
        </p:nvCxnSpPr>
        <p:spPr>
          <a:xfrm>
            <a:off x="3200400" y="5462639"/>
            <a:ext cx="0" cy="1132851"/>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518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par>
                          <p:cTn id="46" fill="hold">
                            <p:stCondLst>
                              <p:cond delay="80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par>
                          <p:cTn id="53" fill="hold">
                            <p:stCondLst>
                              <p:cond delay="10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22"/>
                                        </p:tgtEl>
                                        <p:attrNameLst>
                                          <p:attrName>fillcolor</p:attrName>
                                        </p:attrNameLst>
                                      </p:cBhvr>
                                      <p:to>
                                        <a:srgbClr val="669900"/>
                                      </p:to>
                                    </p:animClr>
                                    <p:set>
                                      <p:cBhvr>
                                        <p:cTn id="64" dur="2000" fill="hold"/>
                                        <p:tgtEl>
                                          <p:spTgt spid="22"/>
                                        </p:tgtEl>
                                        <p:attrNameLst>
                                          <p:attrName>fill.type</p:attrName>
                                        </p:attrNameLst>
                                      </p:cBhvr>
                                      <p:to>
                                        <p:strVal val="solid"/>
                                      </p:to>
                                    </p:set>
                                    <p:set>
                                      <p:cBhvr>
                                        <p:cTn id="65"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P spid="22" grpId="0" animBg="1"/>
      <p:bldP spid="7" grpId="0"/>
      <p:bldP spid="11" grpId="0"/>
      <p:bldP spid="15" grpId="0"/>
      <p:bldP spid="3" grpId="0"/>
      <p:bldP spid="21" grpId="0" animBg="1"/>
      <p:bldP spid="24" grpId="0"/>
      <p:bldP spid="25"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1.jpg"/>
          <p:cNvPicPr/>
          <p:nvPr/>
        </p:nvPicPr>
        <p:blipFill rotWithShape="1">
          <a:blip r:embed="rId2">
            <a:extLst>
              <a:ext uri="{28A0092B-C50C-407E-A947-70E740481C1C}">
                <a14:useLocalDpi xmlns:a14="http://schemas.microsoft.com/office/drawing/2010/main" val="0"/>
              </a:ext>
            </a:extLst>
          </a:blip>
          <a:srcRect l="-1" r="-3213"/>
          <a:stretch/>
        </p:blipFill>
        <p:spPr bwMode="auto">
          <a:xfrm rot="5400000">
            <a:off x="495297" y="-1409699"/>
            <a:ext cx="8305801" cy="10058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50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3400"/>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Overall enrollment trends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83" y="1678617"/>
            <a:ext cx="7068634"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04753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3" name="TextBox 4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4" name="TextBox 4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5" name="Rounded Rectangle 44"/>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7" name="Rounded Rectangle 4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79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6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2"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Building on a Solid Foundation</a:t>
            </a:r>
          </a:p>
          <a:p>
            <a:pPr algn="ctr">
              <a:spcBef>
                <a:spcPct val="50000"/>
              </a:spcBef>
            </a:pPr>
            <a:endParaRPr lang="en-US" b="1" dirty="0" smtClean="0"/>
          </a:p>
          <a:p>
            <a:pPr algn="ctr">
              <a:spcBef>
                <a:spcPct val="50000"/>
              </a:spcBef>
            </a:pPr>
            <a:r>
              <a:rPr lang="en-US" b="1" dirty="0" smtClean="0"/>
              <a:t>Where Schools Stayed the Course</a:t>
            </a:r>
            <a:endParaRPr lang="en-US" b="1" dirty="0"/>
          </a:p>
        </p:txBody>
      </p:sp>
      <p:sp>
        <p:nvSpPr>
          <p:cNvPr id="23" name="Rectangle 22"/>
          <p:cNvSpPr/>
          <p:nvPr/>
        </p:nvSpPr>
        <p:spPr>
          <a:xfrm>
            <a:off x="3359728" y="1102547"/>
            <a:ext cx="3810000" cy="1754326"/>
          </a:xfrm>
          <a:prstGeom prst="rect">
            <a:avLst/>
          </a:prstGeom>
        </p:spPr>
        <p:txBody>
          <a:bodyPr wrap="square">
            <a:spAutoFit/>
          </a:bodyPr>
          <a:lstStyle/>
          <a:p>
            <a:r>
              <a:rPr lang="en-US" b="1" dirty="0" smtClean="0">
                <a:latin typeface="Palatino Linotype" pitchFamily="18" charset="0"/>
              </a:rPr>
              <a:t>“The education </a:t>
            </a:r>
            <a:r>
              <a:rPr lang="en-US" b="1" dirty="0">
                <a:latin typeface="Palatino Linotype" pitchFamily="18" charset="0"/>
              </a:rPr>
              <a:t>and programs are most important to people here.  They are the foundation, not any new buildings themselves.” </a:t>
            </a:r>
            <a:endParaRPr lang="en-US" dirty="0">
              <a:latin typeface="Palatino Linotype" pitchFamily="18" charset="0"/>
            </a:endParaRPr>
          </a:p>
          <a:p>
            <a:r>
              <a:rPr lang="en-US" b="1" i="1" dirty="0">
                <a:latin typeface="Palatino Linotype" pitchFamily="18" charset="0"/>
              </a:rPr>
              <a:t>(Academic Dean, Boarding Day Academy)</a:t>
            </a:r>
            <a:endParaRPr lang="en-US" i="1" dirty="0">
              <a:latin typeface="Palatino Linotype" pitchFamily="18" charset="0"/>
            </a:endParaRPr>
          </a:p>
        </p:txBody>
      </p:sp>
      <p:cxnSp>
        <p:nvCxnSpPr>
          <p:cNvPr id="39" name="Straight Connector 38"/>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52400" y="67466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No program cuts</a:t>
            </a:r>
            <a:endParaRPr lang="en-US" sz="2400" dirty="0">
              <a:solidFill>
                <a:schemeClr val="bg1"/>
              </a:solidFill>
            </a:endParaRPr>
          </a:p>
        </p:txBody>
      </p:sp>
      <p:sp>
        <p:nvSpPr>
          <p:cNvPr id="42" name="TextBox 41"/>
          <p:cNvSpPr txBox="1"/>
          <p:nvPr/>
        </p:nvSpPr>
        <p:spPr>
          <a:xfrm>
            <a:off x="152400" y="1364408"/>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Small cuts in operations</a:t>
            </a:r>
            <a:endParaRPr lang="en-US" sz="2400" dirty="0">
              <a:solidFill>
                <a:schemeClr val="bg1"/>
              </a:solidFill>
            </a:endParaRPr>
          </a:p>
        </p:txBody>
      </p:sp>
      <p:sp>
        <p:nvSpPr>
          <p:cNvPr id="43" name="TextBox 42"/>
          <p:cNvSpPr txBox="1"/>
          <p:nvPr/>
        </p:nvSpPr>
        <p:spPr>
          <a:xfrm>
            <a:off x="152400" y="204626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Similar annual giving goals</a:t>
            </a:r>
            <a:endParaRPr lang="en-US" sz="2400" dirty="0">
              <a:solidFill>
                <a:schemeClr val="bg1"/>
              </a:solidFill>
            </a:endParaRPr>
          </a:p>
        </p:txBody>
      </p:sp>
      <p:sp>
        <p:nvSpPr>
          <p:cNvPr id="45" name="TextBox 44"/>
          <p:cNvSpPr txBox="1"/>
          <p:nvPr/>
        </p:nvSpPr>
        <p:spPr>
          <a:xfrm>
            <a:off x="152400" y="270383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Continued capital goals</a:t>
            </a:r>
            <a:endParaRPr lang="en-US" sz="2400" dirty="0">
              <a:solidFill>
                <a:schemeClr val="bg1"/>
              </a:solidFill>
            </a:endParaRPr>
          </a:p>
        </p:txBody>
      </p:sp>
      <p:sp>
        <p:nvSpPr>
          <p:cNvPr id="46" name="TextBox 45"/>
          <p:cNvSpPr txBox="1"/>
          <p:nvPr/>
        </p:nvSpPr>
        <p:spPr>
          <a:xfrm>
            <a:off x="152400" y="3385690"/>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Moderate attention to endowment</a:t>
            </a:r>
            <a:endParaRPr lang="en-US" sz="2400" dirty="0">
              <a:solidFill>
                <a:schemeClr val="bg1"/>
              </a:solidFill>
            </a:endParaRPr>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3" grpId="0"/>
      <p:bldP spid="23" grpId="1"/>
      <p:bldP spid="41" grpId="0" animBg="1"/>
      <p:bldP spid="42" grpId="0" animBg="1"/>
      <p:bldP spid="43"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No program cuts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255811"/>
            <a:ext cx="7025416" cy="504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4" name="TextBox 4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5" name="TextBox 4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6" name="Rounded Rectangle 45"/>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8" name="Rounded Rectangle 47"/>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39202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Small cuts in operations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 name="Rectangle 1"/>
          <p:cNvSpPr/>
          <p:nvPr/>
        </p:nvSpPr>
        <p:spPr>
          <a:xfrm>
            <a:off x="990600" y="2017811"/>
            <a:ext cx="5334000" cy="1938992"/>
          </a:xfrm>
          <a:prstGeom prst="rect">
            <a:avLst/>
          </a:prstGeom>
        </p:spPr>
        <p:txBody>
          <a:bodyPr wrap="square">
            <a:spAutoFit/>
          </a:bodyPr>
          <a:lstStyle/>
          <a:p>
            <a:r>
              <a:rPr lang="en-US" sz="2400" b="1" dirty="0">
                <a:latin typeface="Corbel" pitchFamily="34" charset="0"/>
              </a:rPr>
              <a:t>“We looked at every pencil that we had to buy and we realized in the process that we can really do with a lot less if we have to</a:t>
            </a:r>
            <a:r>
              <a:rPr lang="en-US" sz="2400" b="1" dirty="0" smtClean="0">
                <a:latin typeface="Corbel" pitchFamily="34" charset="0"/>
              </a:rPr>
              <a:t>.”</a:t>
            </a:r>
          </a:p>
          <a:p>
            <a:r>
              <a:rPr lang="en-US" sz="2400" b="1" i="1" dirty="0" smtClean="0">
                <a:latin typeface="Corbel" pitchFamily="34" charset="0"/>
              </a:rPr>
              <a:t>(Teacher, GCS)</a:t>
            </a:r>
            <a:endParaRPr lang="en-US" sz="2400" b="1" i="1"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250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Similar annual giving goals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3" name="Rectangle 5"/>
          <p:cNvSpPr>
            <a:spLocks noChangeArrowheads="1"/>
          </p:cNvSpPr>
          <p:nvPr/>
        </p:nvSpPr>
        <p:spPr bwMode="auto">
          <a:xfrm>
            <a:off x="1392381" y="1648479"/>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No statistically significant difference in total giving dollars (parents or alumni)</a:t>
            </a:r>
            <a:endParaRPr lang="en-US" sz="2400" b="1" dirty="0">
              <a:solidFill>
                <a:srgbClr val="CDCD8F"/>
              </a:solidFill>
            </a:endParaRPr>
          </a:p>
        </p:txBody>
      </p:sp>
      <p:sp>
        <p:nvSpPr>
          <p:cNvPr id="39" name="Oval 6"/>
          <p:cNvSpPr>
            <a:spLocks noChangeArrowheads="1"/>
          </p:cNvSpPr>
          <p:nvPr/>
        </p:nvSpPr>
        <p:spPr bwMode="auto">
          <a:xfrm>
            <a:off x="533400" y="1944589"/>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0" name="Rectangle 5"/>
          <p:cNvSpPr>
            <a:spLocks noChangeArrowheads="1"/>
          </p:cNvSpPr>
          <p:nvPr/>
        </p:nvSpPr>
        <p:spPr bwMode="auto">
          <a:xfrm>
            <a:off x="1392381" y="3283734"/>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Percentage of giving, 2005-2010:</a:t>
            </a:r>
          </a:p>
          <a:p>
            <a:r>
              <a:rPr lang="en-US" sz="2400" b="1" dirty="0" smtClean="0">
                <a:solidFill>
                  <a:srgbClr val="CDCD8F"/>
                </a:solidFill>
              </a:rPr>
              <a:t>Parents: -5% (p&lt;.0001)</a:t>
            </a:r>
          </a:p>
          <a:p>
            <a:r>
              <a:rPr lang="en-US" sz="2400" b="1" dirty="0" smtClean="0">
                <a:solidFill>
                  <a:srgbClr val="CDCD8F"/>
                </a:solidFill>
              </a:rPr>
              <a:t>Alums: -</a:t>
            </a:r>
            <a:r>
              <a:rPr lang="en-US" sz="2400" b="1" dirty="0">
                <a:solidFill>
                  <a:srgbClr val="CDCD8F"/>
                </a:solidFill>
              </a:rPr>
              <a:t>8</a:t>
            </a:r>
            <a:r>
              <a:rPr lang="en-US" sz="2400" b="1" dirty="0" smtClean="0">
                <a:solidFill>
                  <a:srgbClr val="CDCD8F"/>
                </a:solidFill>
              </a:rPr>
              <a:t>% (p&lt;.0001)</a:t>
            </a:r>
            <a:endParaRPr lang="en-US" sz="2400" b="1" dirty="0">
              <a:solidFill>
                <a:srgbClr val="CDCD8F"/>
              </a:solidFill>
            </a:endParaRPr>
          </a:p>
        </p:txBody>
      </p:sp>
      <p:sp>
        <p:nvSpPr>
          <p:cNvPr id="41" name="Oval 6"/>
          <p:cNvSpPr>
            <a:spLocks noChangeArrowheads="1"/>
          </p:cNvSpPr>
          <p:nvPr/>
        </p:nvSpPr>
        <p:spPr bwMode="auto">
          <a:xfrm>
            <a:off x="533400" y="3482440"/>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2" name="Rectangle 5"/>
          <p:cNvSpPr>
            <a:spLocks noChangeArrowheads="1"/>
          </p:cNvSpPr>
          <p:nvPr/>
        </p:nvSpPr>
        <p:spPr bwMode="auto">
          <a:xfrm>
            <a:off x="1409700" y="4830833"/>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Takeaway: Fewer parents and alumni gave, but those who did give made larger donations</a:t>
            </a:r>
            <a:endParaRPr lang="en-US" sz="2400" b="1" dirty="0">
              <a:solidFill>
                <a:srgbClr val="CDCD8F"/>
              </a:solidFill>
            </a:endParaRPr>
          </a:p>
        </p:txBody>
      </p:sp>
      <p:sp>
        <p:nvSpPr>
          <p:cNvPr id="44" name="Oval 6"/>
          <p:cNvSpPr>
            <a:spLocks noChangeArrowheads="1"/>
          </p:cNvSpPr>
          <p:nvPr/>
        </p:nvSpPr>
        <p:spPr bwMode="auto">
          <a:xfrm>
            <a:off x="533400" y="5126943"/>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5" name="Rectangle 4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250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20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P spid="39" grpId="0" animBg="1"/>
      <p:bldP spid="40" grpId="0"/>
      <p:bldP spid="41" grpId="0" animBg="1"/>
      <p:bldP spid="42"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Continued capital goals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 name="Rectangle 1"/>
          <p:cNvSpPr/>
          <p:nvPr/>
        </p:nvSpPr>
        <p:spPr>
          <a:xfrm>
            <a:off x="990600" y="2279928"/>
            <a:ext cx="5306291" cy="1569660"/>
          </a:xfrm>
          <a:prstGeom prst="rect">
            <a:avLst/>
          </a:prstGeom>
        </p:spPr>
        <p:txBody>
          <a:bodyPr wrap="square">
            <a:spAutoFit/>
          </a:bodyPr>
          <a:lstStyle/>
          <a:p>
            <a:r>
              <a:rPr lang="en-US" sz="2400" b="1" dirty="0">
                <a:latin typeface="Corbel" pitchFamily="34" charset="0"/>
              </a:rPr>
              <a:t>Only </a:t>
            </a:r>
            <a:r>
              <a:rPr lang="en-US" sz="2400" b="1" dirty="0" smtClean="0">
                <a:latin typeface="Corbel" pitchFamily="34" charset="0"/>
              </a:rPr>
              <a:t>199 </a:t>
            </a:r>
            <a:r>
              <a:rPr lang="en-US" sz="2400" b="1" dirty="0">
                <a:latin typeface="Corbel" pitchFamily="34" charset="0"/>
              </a:rPr>
              <a:t>of </a:t>
            </a:r>
            <a:r>
              <a:rPr lang="en-US" sz="2400" b="1" dirty="0" smtClean="0">
                <a:latin typeface="Corbel" pitchFamily="34" charset="0"/>
              </a:rPr>
              <a:t>967 (</a:t>
            </a:r>
            <a:r>
              <a:rPr lang="en-US" sz="2400" b="1" dirty="0">
                <a:latin typeface="Corbel" pitchFamily="34" charset="0"/>
              </a:rPr>
              <a:t>20.5</a:t>
            </a:r>
            <a:r>
              <a:rPr lang="en-US" sz="2400" b="1" dirty="0" smtClean="0">
                <a:latin typeface="Corbel" pitchFamily="34" charset="0"/>
              </a:rPr>
              <a:t>%) respondents reported </a:t>
            </a:r>
            <a:r>
              <a:rPr lang="en-US" sz="2400" b="1" dirty="0">
                <a:latin typeface="Corbel" pitchFamily="34" charset="0"/>
              </a:rPr>
              <a:t>that they had to postpone a capital campaign as a financial adjustment since the fall of 2008. </a:t>
            </a:r>
            <a:endParaRPr lang="en-US" sz="2400" dirty="0">
              <a:latin typeface="Corbel" pitchFamily="34" charset="0"/>
            </a:endParaRPr>
          </a:p>
        </p:txBody>
      </p:sp>
      <p:sp>
        <p:nvSpPr>
          <p:cNvPr id="50" name="Rectangle 4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5" name="TextBox 5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6" name="TextBox 5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7" name="Rounded Rectangle 5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9" name="Rounded Rectangle 5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250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Doing More          With Less</a:t>
            </a:r>
          </a:p>
          <a:p>
            <a:pPr algn="ctr">
              <a:spcBef>
                <a:spcPct val="50000"/>
              </a:spcBef>
            </a:pPr>
            <a:endParaRPr lang="en-US" b="1" dirty="0" smtClean="0"/>
          </a:p>
          <a:p>
            <a:pPr algn="ctr">
              <a:spcBef>
                <a:spcPct val="50000"/>
              </a:spcBef>
            </a:pPr>
            <a:r>
              <a:rPr lang="en-US" b="1" dirty="0" smtClean="0"/>
              <a:t>Where Schools    Made Adjustments</a:t>
            </a:r>
            <a:endParaRPr lang="en-US" b="1" dirty="0"/>
          </a:p>
        </p:txBody>
      </p:sp>
      <p:sp>
        <p:nvSpPr>
          <p:cNvPr id="22" name="Rectangle 21"/>
          <p:cNvSpPr/>
          <p:nvPr/>
        </p:nvSpPr>
        <p:spPr>
          <a:xfrm>
            <a:off x="3359728" y="1056263"/>
            <a:ext cx="3810000" cy="2031325"/>
          </a:xfrm>
          <a:prstGeom prst="rect">
            <a:avLst/>
          </a:prstGeom>
        </p:spPr>
        <p:txBody>
          <a:bodyPr wrap="square">
            <a:spAutoFit/>
          </a:bodyPr>
          <a:lstStyle/>
          <a:p>
            <a:r>
              <a:rPr lang="en-US" b="1" dirty="0">
                <a:latin typeface="Palatino Linotype" pitchFamily="18" charset="0"/>
              </a:rPr>
              <a:t>“We’re trying to do more with </a:t>
            </a:r>
            <a:r>
              <a:rPr lang="en-US" b="1" dirty="0" smtClean="0">
                <a:latin typeface="Palatino Linotype" pitchFamily="18" charset="0"/>
              </a:rPr>
              <a:t>less…to </a:t>
            </a:r>
            <a:r>
              <a:rPr lang="en-US" b="1" dirty="0">
                <a:latin typeface="Palatino Linotype" pitchFamily="18" charset="0"/>
              </a:rPr>
              <a:t>find ways to create a meaningful, exciting experience for school children that made kids and families want to stay.” </a:t>
            </a:r>
            <a:endParaRPr lang="en-US" dirty="0">
              <a:latin typeface="Palatino Linotype" pitchFamily="18" charset="0"/>
            </a:endParaRPr>
          </a:p>
          <a:p>
            <a:r>
              <a:rPr lang="en-US" b="1" i="1" dirty="0">
                <a:latin typeface="Palatino Linotype" pitchFamily="18" charset="0"/>
              </a:rPr>
              <a:t>(Head of School, The Episcopal School)</a:t>
            </a:r>
            <a:endParaRPr lang="en-US" dirty="0">
              <a:latin typeface="Palatino Linotype" pitchFamily="18" charset="0"/>
            </a:endParaRPr>
          </a:p>
        </p:txBody>
      </p:sp>
      <p:cxnSp>
        <p:nvCxnSpPr>
          <p:cNvPr id="23" name="Straight Connector 22"/>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04800" y="41761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Increased financial aid</a:t>
            </a:r>
            <a:endParaRPr lang="en-US" sz="2400" dirty="0">
              <a:solidFill>
                <a:schemeClr val="bg1"/>
              </a:solidFill>
            </a:endParaRPr>
          </a:p>
        </p:txBody>
      </p:sp>
      <p:sp>
        <p:nvSpPr>
          <p:cNvPr id="41" name="TextBox 40"/>
          <p:cNvSpPr txBox="1"/>
          <p:nvPr/>
        </p:nvSpPr>
        <p:spPr>
          <a:xfrm>
            <a:off x="304800" y="110735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Modest salary increases</a:t>
            </a:r>
            <a:endParaRPr lang="en-US" sz="2400" dirty="0">
              <a:solidFill>
                <a:schemeClr val="bg1"/>
              </a:solidFill>
            </a:endParaRPr>
          </a:p>
        </p:txBody>
      </p:sp>
      <p:sp>
        <p:nvSpPr>
          <p:cNvPr id="42" name="TextBox 41"/>
          <p:cNvSpPr txBox="1"/>
          <p:nvPr/>
        </p:nvSpPr>
        <p:spPr>
          <a:xfrm>
            <a:off x="304800" y="178921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Modest tuition increases</a:t>
            </a:r>
            <a:endParaRPr lang="en-US" sz="2400" dirty="0">
              <a:solidFill>
                <a:schemeClr val="bg1"/>
              </a:solidFill>
            </a:endParaRPr>
          </a:p>
        </p:txBody>
      </p:sp>
      <p:sp>
        <p:nvSpPr>
          <p:cNvPr id="43" name="TextBox 42"/>
          <p:cNvSpPr txBox="1"/>
          <p:nvPr/>
        </p:nvSpPr>
        <p:spPr>
          <a:xfrm>
            <a:off x="304800" y="244678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Deferred physical plant maintenance</a:t>
            </a:r>
            <a:endParaRPr lang="en-US" sz="2400" dirty="0">
              <a:solidFill>
                <a:schemeClr val="bg1"/>
              </a:solidFill>
            </a:endParaRPr>
          </a:p>
        </p:txBody>
      </p:sp>
      <p:sp>
        <p:nvSpPr>
          <p:cNvPr id="44" name="TextBox 43"/>
          <p:cNvSpPr txBox="1"/>
          <p:nvPr/>
        </p:nvSpPr>
        <p:spPr>
          <a:xfrm>
            <a:off x="304800" y="3128639"/>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Increased online services</a:t>
            </a:r>
            <a:endParaRPr lang="en-US" sz="2400" dirty="0">
              <a:solidFill>
                <a:schemeClr val="bg1"/>
              </a:solidFill>
            </a:endParaRPr>
          </a:p>
        </p:txBody>
      </p:sp>
      <p:sp>
        <p:nvSpPr>
          <p:cNvPr id="45" name="TextBox 44"/>
          <p:cNvSpPr txBox="1"/>
          <p:nvPr/>
        </p:nvSpPr>
        <p:spPr>
          <a:xfrm>
            <a:off x="304800" y="387282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6. Re-examined marketing</a:t>
            </a:r>
            <a:endParaRPr lang="en-US" sz="2400" dirty="0">
              <a:solidFill>
                <a:schemeClr val="bg1"/>
              </a:solidFill>
            </a:endParaRPr>
          </a:p>
        </p:txBody>
      </p:sp>
      <p:sp>
        <p:nvSpPr>
          <p:cNvPr id="46" name="TextBox 45"/>
          <p:cNvSpPr txBox="1"/>
          <p:nvPr/>
        </p:nvSpPr>
        <p:spPr>
          <a:xfrm>
            <a:off x="304800" y="455467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7. New constituencies</a:t>
            </a:r>
            <a:endParaRPr lang="en-US" sz="2400" dirty="0">
              <a:solidFill>
                <a:schemeClr val="bg1"/>
              </a:solidFill>
            </a:endParaRPr>
          </a:p>
        </p:txBody>
      </p:sp>
      <p:sp>
        <p:nvSpPr>
          <p:cNvPr id="47" name="TextBox 46"/>
          <p:cNvSpPr txBox="1"/>
          <p:nvPr/>
        </p:nvSpPr>
        <p:spPr>
          <a:xfrm>
            <a:off x="304800" y="521225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8. Re-examined parent organizations</a:t>
            </a:r>
            <a:endParaRPr lang="en-US" sz="2400" dirty="0">
              <a:solidFill>
                <a:schemeClr val="bg1"/>
              </a:solidFill>
            </a:endParaRPr>
          </a:p>
        </p:txBody>
      </p:sp>
      <p:sp>
        <p:nvSpPr>
          <p:cNvPr id="48" name="TextBox 47"/>
          <p:cNvSpPr txBox="1"/>
          <p:nvPr/>
        </p:nvSpPr>
        <p:spPr>
          <a:xfrm>
            <a:off x="304800" y="589410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9. Increased accountability</a:t>
            </a:r>
            <a:endParaRPr lang="en-US" sz="2400"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3" name="TextBox 5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4" name="TextBox 5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5" name="Rounded Rectangle 54"/>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7" name="Rounded Rectangle 5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43"/>
                                        </p:tgtEl>
                                      </p:cBhvr>
                                    </p:animEffect>
                                    <p:set>
                                      <p:cBhvr>
                                        <p:cTn id="83" dur="1" fill="hold">
                                          <p:stCondLst>
                                            <p:cond delay="499"/>
                                          </p:stCondLst>
                                        </p:cTn>
                                        <p:tgtEl>
                                          <p:spTgt spid="4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4"/>
                                        </p:tgtEl>
                                      </p:cBhvr>
                                    </p:animEffect>
                                    <p:set>
                                      <p:cBhvr>
                                        <p:cTn id="86" dur="1" fill="hold">
                                          <p:stCondLst>
                                            <p:cond delay="499"/>
                                          </p:stCondLst>
                                        </p:cTn>
                                        <p:tgtEl>
                                          <p:spTgt spid="4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5"/>
                                        </p:tgtEl>
                                      </p:cBhvr>
                                    </p:animEffect>
                                    <p:set>
                                      <p:cBhvr>
                                        <p:cTn id="89" dur="1" fill="hold">
                                          <p:stCondLst>
                                            <p:cond delay="499"/>
                                          </p:stCondLst>
                                        </p:cTn>
                                        <p:tgtEl>
                                          <p:spTgt spid="4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7"/>
                                        </p:tgtEl>
                                      </p:cBhvr>
                                    </p:animEffect>
                                    <p:set>
                                      <p:cBhvr>
                                        <p:cTn id="92" dur="1" fill="hold">
                                          <p:stCondLst>
                                            <p:cond delay="499"/>
                                          </p:stCondLst>
                                        </p:cTn>
                                        <p:tgtEl>
                                          <p:spTgt spid="4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8"/>
                                        </p:tgtEl>
                                      </p:cBhvr>
                                    </p:animEffect>
                                    <p:set>
                                      <p:cBhvr>
                                        <p:cTn id="95"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2" grpId="0"/>
      <p:bldP spid="22" grpId="1"/>
      <p:bldP spid="40" grpId="0" animBg="1"/>
      <p:bldP spid="41" grpId="0" animBg="1"/>
      <p:bldP spid="41" grpId="1" animBg="1"/>
      <p:bldP spid="42" grpId="0"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4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1.jpg"/>
          <p:cNvPicPr/>
          <p:nvPr/>
        </p:nvPicPr>
        <p:blipFill rotWithShape="1">
          <a:blip r:embed="rId2">
            <a:extLst>
              <a:ext uri="{28A0092B-C50C-407E-A947-70E740481C1C}">
                <a14:useLocalDpi xmlns:a14="http://schemas.microsoft.com/office/drawing/2010/main" val="0"/>
              </a:ext>
            </a:extLst>
          </a:blip>
          <a:srcRect l="-1" r="-3213"/>
          <a:stretch/>
        </p:blipFill>
        <p:spPr bwMode="auto">
          <a:xfrm rot="5400000">
            <a:off x="495297" y="-1409699"/>
            <a:ext cx="8305801" cy="10058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53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11382" y="2636846"/>
            <a:ext cx="5334000" cy="1200329"/>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How did the recession impact financial processes and operations</a:t>
            </a:r>
          </a:p>
          <a:p>
            <a:pPr lvl="0" algn="ctr"/>
            <a:r>
              <a:rPr lang="en-US" sz="2400" b="1" dirty="0">
                <a:solidFill>
                  <a:schemeClr val="bg1"/>
                </a:solidFill>
              </a:rPr>
              <a:t>at independent schools?  </a:t>
            </a:r>
            <a:endParaRPr lang="en-US" sz="2400" dirty="0">
              <a:solidFill>
                <a:schemeClr val="bg1"/>
              </a:solidFill>
            </a:endParaRPr>
          </a:p>
        </p:txBody>
      </p:sp>
      <p:sp>
        <p:nvSpPr>
          <p:cNvPr id="22" name="TextBox 21"/>
          <p:cNvSpPr txBox="1"/>
          <p:nvPr/>
        </p:nvSpPr>
        <p:spPr>
          <a:xfrm>
            <a:off x="1011382" y="1586924"/>
            <a:ext cx="5334000" cy="461665"/>
          </a:xfrm>
          <a:prstGeom prst="rect">
            <a:avLst/>
          </a:prstGeom>
          <a:solidFill>
            <a:schemeClr val="accent3">
              <a:lumMod val="75000"/>
            </a:schemeClr>
          </a:solidFill>
          <a:ln>
            <a:solidFill>
              <a:srgbClr val="CDCD8F"/>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US" sz="2400" b="1" dirty="0" smtClean="0">
                <a:solidFill>
                  <a:schemeClr val="tx1"/>
                </a:solidFill>
              </a:rPr>
              <a:t>Our Project Question</a:t>
            </a:r>
            <a:endParaRPr lang="en-US" sz="2400" dirty="0">
              <a:solidFill>
                <a:schemeClr val="tx1"/>
              </a:solidFill>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68047" y="1136072"/>
            <a:ext cx="1752600" cy="533400"/>
          </a:xfrm>
          <a:prstGeom prst="roundRect">
            <a:avLst/>
          </a:prstGeom>
          <a:solidFill>
            <a:srgbClr val="669900"/>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3" name="TextBox 4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4" name="TextBox 4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5" name="Rounded Rectangle 44"/>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7" name="Rounded Rectangle 4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25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financial aid</a:t>
            </a:r>
            <a:endParaRPr lang="en-US" sz="2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73" y="1701131"/>
            <a:ext cx="6217444" cy="3200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a:extLst/>
        </p:spPr>
      </p:pic>
      <p:sp>
        <p:nvSpPr>
          <p:cNvPr id="39" name="TextBox 38"/>
          <p:cNvSpPr txBox="1"/>
          <p:nvPr/>
        </p:nvSpPr>
        <p:spPr>
          <a:xfrm>
            <a:off x="457200" y="4958434"/>
            <a:ext cx="6217444" cy="1015663"/>
          </a:xfrm>
          <a:prstGeom prst="rect">
            <a:avLst/>
          </a:prstGeom>
          <a:solidFill>
            <a:schemeClr val="tx1"/>
          </a:solidFill>
          <a:ln>
            <a:noFill/>
          </a:ln>
        </p:spPr>
        <p:txBody>
          <a:bodyPr wrap="square" rtlCol="0">
            <a:spAutoFit/>
          </a:bodyPr>
          <a:lstStyle/>
          <a:p>
            <a:pPr lvl="0"/>
            <a:r>
              <a:rPr lang="en-US" sz="2000" dirty="0">
                <a:solidFill>
                  <a:schemeClr val="bg1"/>
                </a:solidFill>
              </a:rPr>
              <a:t>Response to the statement, “Over the past three years, the school saw increased demands for financial aid from formerly full paying families”</a:t>
            </a:r>
          </a:p>
        </p:txBody>
      </p:sp>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TextBox 1"/>
          <p:cNvSpPr txBox="1"/>
          <p:nvPr/>
        </p:nvSpPr>
        <p:spPr>
          <a:xfrm>
            <a:off x="457200" y="4569023"/>
            <a:ext cx="4800600" cy="307777"/>
          </a:xfrm>
          <a:prstGeom prst="rect">
            <a:avLst/>
          </a:prstGeom>
          <a:noFill/>
        </p:spPr>
        <p:txBody>
          <a:bodyPr wrap="square" rtlCol="0">
            <a:spAutoFit/>
          </a:bodyPr>
          <a:lstStyle/>
          <a:p>
            <a:r>
              <a:rPr lang="en-US" sz="1400" dirty="0" smtClean="0">
                <a:solidFill>
                  <a:schemeClr val="bg1"/>
                </a:solidFill>
              </a:rPr>
              <a:t>Source: Survey of Heads and Business Managers</a:t>
            </a:r>
            <a:endParaRPr lang="en-US" sz="1400" dirty="0">
              <a:solidFill>
                <a:schemeClr val="bg1"/>
              </a:solidFill>
            </a:endParaRPr>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Documents\My Documents\Capstone Working Files\chart.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32455"/>
            <a:ext cx="6553200" cy="3787244"/>
          </a:xfrm>
          <a:prstGeom prst="rect">
            <a:avLst/>
          </a:prstGeom>
          <a:noFill/>
          <a:ln>
            <a:noFill/>
          </a:ln>
        </p:spPr>
      </p:pic>
      <p:sp>
        <p:nvSpPr>
          <p:cNvPr id="23" name="TextBox 22"/>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financial aid</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1" name="TextBox 40"/>
          <p:cNvSpPr txBox="1"/>
          <p:nvPr/>
        </p:nvSpPr>
        <p:spPr>
          <a:xfrm>
            <a:off x="4572000" y="5354781"/>
            <a:ext cx="2438400" cy="523220"/>
          </a:xfrm>
          <a:prstGeom prst="rect">
            <a:avLst/>
          </a:prstGeom>
          <a:solidFill>
            <a:srgbClr val="CDCD8F"/>
          </a:solidFill>
          <a:ln>
            <a:solidFill>
              <a:schemeClr val="accent3">
                <a:lumMod val="50000"/>
              </a:schemeClr>
            </a:solidFill>
          </a:ln>
        </p:spPr>
        <p:txBody>
          <a:bodyPr wrap="square" rtlCol="0">
            <a:spAutoFit/>
          </a:bodyPr>
          <a:lstStyle/>
          <a:p>
            <a:pPr lvl="0" algn="r"/>
            <a:r>
              <a:rPr lang="en-US" sz="1400" b="1" dirty="0" smtClean="0">
                <a:solidFill>
                  <a:schemeClr val="bg1"/>
                </a:solidFill>
              </a:rPr>
              <a:t>Mean change in FA students: </a:t>
            </a:r>
          </a:p>
          <a:p>
            <a:pPr lvl="0" algn="r"/>
            <a:r>
              <a:rPr lang="en-US" sz="1400" b="1" dirty="0" smtClean="0">
                <a:solidFill>
                  <a:schemeClr val="bg1"/>
                </a:solidFill>
              </a:rPr>
              <a:t>91 (2005), 109 (2010), p&lt;.05</a:t>
            </a:r>
            <a:endParaRPr lang="en-US" sz="1400" dirty="0">
              <a:solidFill>
                <a:schemeClr val="bg1"/>
              </a:solidFill>
            </a:endParaRPr>
          </a:p>
        </p:txBody>
      </p:sp>
      <p:sp>
        <p:nvSpPr>
          <p:cNvPr id="2" name="TextBox 1"/>
          <p:cNvSpPr txBox="1"/>
          <p:nvPr/>
        </p:nvSpPr>
        <p:spPr>
          <a:xfrm>
            <a:off x="609600" y="5354781"/>
            <a:ext cx="2590800" cy="338554"/>
          </a:xfrm>
          <a:prstGeom prst="rect">
            <a:avLst/>
          </a:prstGeom>
          <a:noFill/>
        </p:spPr>
        <p:txBody>
          <a:bodyPr wrap="square" rtlCol="0">
            <a:spAutoFit/>
          </a:bodyPr>
          <a:lstStyle/>
          <a:p>
            <a:r>
              <a:rPr lang="en-US" sz="1600" b="1" dirty="0" smtClean="0">
                <a:latin typeface="Corbel" pitchFamily="34" charset="0"/>
              </a:rPr>
              <a:t>Source: NAIS Database</a:t>
            </a:r>
            <a:endParaRPr lang="en-US" sz="1600" b="1" dirty="0">
              <a:latin typeface="Corbel" pitchFamily="34" charset="0"/>
            </a:endParaRPr>
          </a:p>
        </p:txBody>
      </p:sp>
      <p:sp>
        <p:nvSpPr>
          <p:cNvPr id="42" name="Rectangle 41"/>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8" name="TextBox 4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9" name="Rounded Rectangle 4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1" name="Rounded Rectangle 5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4608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25588"/>
            <a:ext cx="7124812" cy="19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5400" y="4494311"/>
            <a:ext cx="4572000" cy="923330"/>
          </a:xfrm>
          <a:prstGeom prst="rect">
            <a:avLst/>
          </a:prstGeom>
        </p:spPr>
        <p:txBody>
          <a:bodyPr>
            <a:spAutoFit/>
          </a:bodyPr>
          <a:lstStyle/>
          <a:p>
            <a:pPr algn="ctr"/>
            <a:r>
              <a:rPr lang="en-US" dirty="0" smtClean="0"/>
              <a:t>Rank </a:t>
            </a:r>
            <a:r>
              <a:rPr lang="en-US" dirty="0"/>
              <a:t>of Tuition </a:t>
            </a:r>
            <a:endParaRPr lang="en-US" dirty="0" smtClean="0"/>
          </a:p>
          <a:p>
            <a:pPr algn="ctr"/>
            <a:r>
              <a:rPr lang="en-US" dirty="0" smtClean="0"/>
              <a:t>Among </a:t>
            </a:r>
            <a:r>
              <a:rPr lang="en-US" dirty="0"/>
              <a:t>Important </a:t>
            </a:r>
            <a:r>
              <a:rPr lang="en-US" dirty="0" smtClean="0"/>
              <a:t>Factors </a:t>
            </a:r>
            <a:r>
              <a:rPr lang="en-US" dirty="0"/>
              <a:t>for a School </a:t>
            </a:r>
            <a:endParaRPr lang="en-US" dirty="0" smtClean="0"/>
          </a:p>
          <a:p>
            <a:pPr algn="ctr"/>
            <a:r>
              <a:rPr lang="en-US" dirty="0" smtClean="0"/>
              <a:t>to </a:t>
            </a:r>
            <a:r>
              <a:rPr lang="en-US" dirty="0"/>
              <a:t>Address During the Recession</a:t>
            </a:r>
          </a:p>
        </p:txBody>
      </p:sp>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a:t>
            </a:r>
            <a:r>
              <a:rPr lang="en-US" sz="2400" b="1" dirty="0">
                <a:solidFill>
                  <a:schemeClr val="bg1"/>
                </a:solidFill>
              </a:rPr>
              <a:t>t</a:t>
            </a:r>
            <a:r>
              <a:rPr lang="en-US" sz="2400" b="1" dirty="0" smtClean="0">
                <a:solidFill>
                  <a:schemeClr val="bg1"/>
                </a:solidFill>
              </a:rPr>
              <a:t>uition</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3" name="TextBox 2"/>
          <p:cNvSpPr txBox="1"/>
          <p:nvPr/>
        </p:nvSpPr>
        <p:spPr>
          <a:xfrm>
            <a:off x="152400" y="2057400"/>
            <a:ext cx="3581400" cy="276999"/>
          </a:xfrm>
          <a:prstGeom prst="rect">
            <a:avLst/>
          </a:prstGeom>
          <a:noFill/>
        </p:spPr>
        <p:txBody>
          <a:bodyPr wrap="square" rtlCol="0">
            <a:spAutoFit/>
          </a:bodyPr>
          <a:lstStyle/>
          <a:p>
            <a:r>
              <a:rPr lang="en-US" sz="1200" b="1" dirty="0" smtClean="0"/>
              <a:t>Source: Survey of Heads and Business Managers</a:t>
            </a:r>
            <a:endParaRPr lang="en-US" sz="1200" b="1" dirty="0"/>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5043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a:t>
            </a:r>
            <a:r>
              <a:rPr lang="en-US" sz="2400" b="1" dirty="0">
                <a:solidFill>
                  <a:schemeClr val="bg1"/>
                </a:solidFill>
              </a:rPr>
              <a:t>t</a:t>
            </a:r>
            <a:r>
              <a:rPr lang="en-US" sz="2400" b="1" dirty="0" smtClean="0">
                <a:solidFill>
                  <a:schemeClr val="bg1"/>
                </a:solidFill>
              </a:rPr>
              <a:t>uition</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89" y="1179610"/>
            <a:ext cx="6660356" cy="503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34954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70709" y="684309"/>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New constituencies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58" y="1533903"/>
            <a:ext cx="6949543" cy="430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5883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70709" y="684309"/>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New constituencies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18003"/>
            <a:ext cx="6629400" cy="490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1498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70709" y="684309"/>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New constituencies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3" name="Rectangle 2"/>
          <p:cNvSpPr/>
          <p:nvPr/>
        </p:nvSpPr>
        <p:spPr>
          <a:xfrm>
            <a:off x="1177636" y="1563588"/>
            <a:ext cx="5340927" cy="3046988"/>
          </a:xfrm>
          <a:prstGeom prst="rect">
            <a:avLst/>
          </a:prstGeom>
        </p:spPr>
        <p:txBody>
          <a:bodyPr wrap="square">
            <a:spAutoFit/>
          </a:bodyPr>
          <a:lstStyle/>
          <a:p>
            <a:pPr lvl="0"/>
            <a:r>
              <a:rPr lang="en-US" sz="2400" dirty="0" smtClean="0">
                <a:solidFill>
                  <a:prstClr val="white"/>
                </a:solidFill>
                <a:latin typeface="Corbel" pitchFamily="34" charset="0"/>
              </a:rPr>
              <a:t>“The </a:t>
            </a:r>
            <a:r>
              <a:rPr lang="en-US" sz="2400" dirty="0">
                <a:solidFill>
                  <a:prstClr val="white"/>
                </a:solidFill>
                <a:latin typeface="Corbel" pitchFamily="34" charset="0"/>
              </a:rPr>
              <a:t>question that one might ask is whether we are compromising the input, the quality of students we are </a:t>
            </a:r>
            <a:r>
              <a:rPr lang="en-US" sz="2400" dirty="0" smtClean="0">
                <a:solidFill>
                  <a:prstClr val="white"/>
                </a:solidFill>
                <a:latin typeface="Corbel" pitchFamily="34" charset="0"/>
              </a:rPr>
              <a:t>getting…but </a:t>
            </a:r>
            <a:r>
              <a:rPr lang="en-US" sz="2400" dirty="0">
                <a:solidFill>
                  <a:prstClr val="white"/>
                </a:solidFill>
                <a:latin typeface="Corbel" pitchFamily="34" charset="0"/>
              </a:rPr>
              <a:t>we have another question we ask ourselves in terms of inclusion—what kind of differentiated public we want at the school</a:t>
            </a:r>
            <a:r>
              <a:rPr lang="en-US" sz="2400" dirty="0" smtClean="0">
                <a:solidFill>
                  <a:prstClr val="white"/>
                </a:solidFill>
                <a:latin typeface="Corbel" pitchFamily="34" charset="0"/>
              </a:rPr>
              <a:t>.” </a:t>
            </a:r>
          </a:p>
          <a:p>
            <a:pPr lvl="0"/>
            <a:r>
              <a:rPr lang="en-US" sz="2400" i="1" dirty="0" smtClean="0">
                <a:solidFill>
                  <a:prstClr val="white"/>
                </a:solidFill>
                <a:latin typeface="Corbel" pitchFamily="34" charset="0"/>
              </a:rPr>
              <a:t>(</a:t>
            </a:r>
            <a:r>
              <a:rPr lang="en-US" sz="2400" i="1" dirty="0">
                <a:solidFill>
                  <a:prstClr val="white"/>
                </a:solidFill>
                <a:latin typeface="Corbel" pitchFamily="34" charset="0"/>
              </a:rPr>
              <a:t>Division Head, GCS)</a:t>
            </a: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4065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a:t>
            </a:r>
            <a:endParaRPr lang="en-US" sz="2400" dirty="0">
              <a:solidFill>
                <a:schemeClr val="bg1"/>
              </a:solidFill>
            </a:endParaRPr>
          </a:p>
        </p:txBody>
      </p:sp>
      <p:sp>
        <p:nvSpPr>
          <p:cNvPr id="41" name="TextBox 40"/>
          <p:cNvSpPr txBox="1"/>
          <p:nvPr/>
        </p:nvSpPr>
        <p:spPr>
          <a:xfrm>
            <a:off x="990600" y="129711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a:t>
            </a:r>
            <a:endParaRPr lang="en-US" sz="2400" dirty="0">
              <a:solidFill>
                <a:schemeClr val="bg1"/>
              </a:solidFill>
            </a:endParaRPr>
          </a:p>
        </p:txBody>
      </p:sp>
      <p:sp>
        <p:nvSpPr>
          <p:cNvPr id="42" name="TextBox 41"/>
          <p:cNvSpPr txBox="1"/>
          <p:nvPr/>
        </p:nvSpPr>
        <p:spPr>
          <a:xfrm>
            <a:off x="990600" y="19789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a:t>
            </a:r>
            <a:endParaRPr lang="en-US" sz="2400" dirty="0">
              <a:solidFill>
                <a:schemeClr val="bg1"/>
              </a:solidFill>
            </a:endParaRPr>
          </a:p>
        </p:txBody>
      </p:sp>
      <p:sp>
        <p:nvSpPr>
          <p:cNvPr id="43" name="Rectangle 42"/>
          <p:cNvSpPr/>
          <p:nvPr/>
        </p:nvSpPr>
        <p:spPr>
          <a:xfrm>
            <a:off x="1478973" y="435415"/>
            <a:ext cx="4572000" cy="2308324"/>
          </a:xfrm>
          <a:prstGeom prst="rect">
            <a:avLst/>
          </a:prstGeom>
        </p:spPr>
        <p:txBody>
          <a:bodyPr>
            <a:spAutoFit/>
          </a:bodyPr>
          <a:lstStyle/>
          <a:p>
            <a:r>
              <a:rPr lang="en-US" sz="2400" b="1" dirty="0">
                <a:latin typeface="Corbel" pitchFamily="34" charset="0"/>
              </a:rPr>
              <a:t>“We were going to be a calm oasis in a storm…I spent the fall talking about the fact that we want to create an oasis for our children.” </a:t>
            </a:r>
            <a:endParaRPr lang="en-US" sz="2400" dirty="0">
              <a:latin typeface="Corbel" pitchFamily="34" charset="0"/>
            </a:endParaRPr>
          </a:p>
          <a:p>
            <a:r>
              <a:rPr lang="en-US" sz="2400" b="1" i="1" dirty="0">
                <a:latin typeface="Corbel" pitchFamily="34" charset="0"/>
              </a:rPr>
              <a:t>(Head of School, Southeast Prep) </a:t>
            </a:r>
            <a:endParaRPr lang="en-US" sz="2400" dirty="0">
              <a:latin typeface="Corbel" pitchFamily="34" charset="0"/>
            </a:endParaRPr>
          </a:p>
        </p:txBody>
      </p:sp>
      <p:cxnSp>
        <p:nvCxnSpPr>
          <p:cNvPr id="44" name="Straight Connector 43"/>
          <p:cNvCxnSpPr/>
          <p:nvPr/>
        </p:nvCxnSpPr>
        <p:spPr>
          <a:xfrm flipH="1">
            <a:off x="1539586" y="2892135"/>
            <a:ext cx="4236027"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5" name="Rectangle 44"/>
          <p:cNvSpPr/>
          <p:nvPr/>
        </p:nvSpPr>
        <p:spPr>
          <a:xfrm>
            <a:off x="1539586" y="3149649"/>
            <a:ext cx="4572000" cy="2308324"/>
          </a:xfrm>
          <a:prstGeom prst="rect">
            <a:avLst/>
          </a:prstGeom>
        </p:spPr>
        <p:txBody>
          <a:bodyPr>
            <a:spAutoFit/>
          </a:bodyPr>
          <a:lstStyle/>
          <a:p>
            <a:r>
              <a:rPr lang="en-US" sz="2400" b="1" dirty="0" smtClean="0">
                <a:latin typeface="Corbel" pitchFamily="34" charset="0"/>
              </a:rPr>
              <a:t>“The </a:t>
            </a:r>
            <a:r>
              <a:rPr lang="en-US" sz="2400" b="1" dirty="0">
                <a:latin typeface="Corbel" pitchFamily="34" charset="0"/>
              </a:rPr>
              <a:t>administrative team gets along well. But they're also leading in a direction that works for all of us. Everything is more purpose driven than it was</a:t>
            </a:r>
            <a:r>
              <a:rPr lang="en-US" sz="2400" b="1" dirty="0" smtClean="0">
                <a:latin typeface="Corbel" pitchFamily="34" charset="0"/>
              </a:rPr>
              <a:t>.” </a:t>
            </a:r>
            <a:endParaRPr lang="en-US" sz="2400" dirty="0">
              <a:latin typeface="Corbel" pitchFamily="34" charset="0"/>
            </a:endParaRPr>
          </a:p>
          <a:p>
            <a:r>
              <a:rPr lang="en-US" sz="2400" b="1" i="1" dirty="0">
                <a:latin typeface="Corbel" pitchFamily="34" charset="0"/>
              </a:rPr>
              <a:t>(Teacher, RCDS) </a:t>
            </a:r>
            <a:endParaRPr lang="en-US" sz="2400"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59099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par>
                                <p:cTn id="28" presetID="42" presetClass="path" presetSubtype="0" accel="50000" decel="50000" fill="hold" grpId="1" nodeType="withEffect">
                                  <p:stCondLst>
                                    <p:cond delay="0"/>
                                  </p:stCondLst>
                                  <p:childTnLst>
                                    <p:animMotion origin="layout" path="M 0 -2.22222E-6 L 0 0.73334 " pathEditMode="relative" rAng="0" ptsTypes="AA">
                                      <p:cBhvr>
                                        <p:cTn id="29" dur="2000" fill="hold"/>
                                        <p:tgtEl>
                                          <p:spTgt spid="40"/>
                                        </p:tgtEl>
                                        <p:attrNameLst>
                                          <p:attrName>ppt_x</p:attrName>
                                          <p:attrName>ppt_y</p:attrName>
                                        </p:attrNameLst>
                                      </p:cBhvr>
                                      <p:rCtr x="0" y="36667"/>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500"/>
                            </p:stCondLst>
                            <p:childTnLst>
                              <p:par>
                                <p:cTn id="38" presetID="10" presetClass="entr" presetSubtype="0" fill="hold" grpId="0" nodeType="afterEffect">
                                  <p:stCondLst>
                                    <p:cond delay="40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 A Calm Oasis in a Storm</a:t>
            </a:r>
            <a:endParaRPr lang="en-US" sz="2400" dirty="0">
              <a:solidFill>
                <a:schemeClr val="bg1"/>
              </a:solidFill>
            </a:endParaRPr>
          </a:p>
        </p:txBody>
      </p:sp>
      <p:sp>
        <p:nvSpPr>
          <p:cNvPr id="39" name="TextBox 38"/>
          <p:cNvSpPr txBox="1"/>
          <p:nvPr/>
        </p:nvSpPr>
        <p:spPr>
          <a:xfrm>
            <a:off x="990598" y="2343089"/>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Relationships matter</a:t>
            </a:r>
            <a:endParaRPr lang="en-US" dirty="0">
              <a:solidFill>
                <a:schemeClr val="bg1">
                  <a:lumMod val="75000"/>
                  <a:lumOff val="25000"/>
                </a:schemeClr>
              </a:solidFill>
            </a:endParaRPr>
          </a:p>
        </p:txBody>
      </p:sp>
      <p:sp>
        <p:nvSpPr>
          <p:cNvPr id="46" name="TextBox 45"/>
          <p:cNvSpPr txBox="1"/>
          <p:nvPr/>
        </p:nvSpPr>
        <p:spPr>
          <a:xfrm>
            <a:off x="976744" y="3012829"/>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In tough times, leaders become stewards</a:t>
            </a:r>
          </a:p>
        </p:txBody>
      </p:sp>
      <p:sp>
        <p:nvSpPr>
          <p:cNvPr id="47" name="TextBox 46"/>
          <p:cNvSpPr txBox="1"/>
          <p:nvPr/>
        </p:nvSpPr>
        <p:spPr>
          <a:xfrm>
            <a:off x="983673" y="3695700"/>
            <a:ext cx="5701145"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Leaders make partners out of teachers</a:t>
            </a:r>
          </a:p>
        </p:txBody>
      </p:sp>
      <p:cxnSp>
        <p:nvCxnSpPr>
          <p:cNvPr id="48" name="Straight Connector 47"/>
          <p:cNvCxnSpPr/>
          <p:nvPr/>
        </p:nvCxnSpPr>
        <p:spPr>
          <a:xfrm flipH="1">
            <a:off x="990600" y="1179611"/>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1" name="Rectangle 40"/>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9" name="TextBox 48"/>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0" name="TextBox 49"/>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1" name="Rounded Rectangle 5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3" name="Rounded Rectangle 52"/>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58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a:t>
            </a:r>
            <a:endParaRPr lang="en-US" sz="2400" dirty="0">
              <a:solidFill>
                <a:schemeClr val="bg1"/>
              </a:solidFill>
            </a:endParaRPr>
          </a:p>
        </p:txBody>
      </p:sp>
      <p:sp>
        <p:nvSpPr>
          <p:cNvPr id="41" name="TextBox 40"/>
          <p:cNvSpPr txBox="1"/>
          <p:nvPr/>
        </p:nvSpPr>
        <p:spPr>
          <a:xfrm>
            <a:off x="990600" y="129711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a:t>
            </a:r>
            <a:endParaRPr lang="en-US" sz="2400" dirty="0">
              <a:solidFill>
                <a:schemeClr val="bg1"/>
              </a:solidFill>
            </a:endParaRPr>
          </a:p>
        </p:txBody>
      </p:sp>
      <p:sp>
        <p:nvSpPr>
          <p:cNvPr id="42" name="TextBox 41"/>
          <p:cNvSpPr txBox="1"/>
          <p:nvPr/>
        </p:nvSpPr>
        <p:spPr>
          <a:xfrm>
            <a:off x="990600" y="19789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a:t>
            </a:r>
            <a:endParaRPr lang="en-US" sz="2400" dirty="0">
              <a:solidFill>
                <a:schemeClr val="bg1"/>
              </a:solidFill>
            </a:endParaRPr>
          </a:p>
        </p:txBody>
      </p:sp>
      <p:cxnSp>
        <p:nvCxnSpPr>
          <p:cNvPr id="43" name="Straight Connector 42"/>
          <p:cNvCxnSpPr/>
          <p:nvPr/>
        </p:nvCxnSpPr>
        <p:spPr>
          <a:xfrm flipH="1">
            <a:off x="1539586" y="2809494"/>
            <a:ext cx="4236027"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4" name="Rectangle 43"/>
          <p:cNvSpPr/>
          <p:nvPr/>
        </p:nvSpPr>
        <p:spPr>
          <a:xfrm>
            <a:off x="1143001" y="2980701"/>
            <a:ext cx="5979970" cy="2308324"/>
          </a:xfrm>
          <a:prstGeom prst="rect">
            <a:avLst/>
          </a:prstGeom>
        </p:spPr>
        <p:txBody>
          <a:bodyPr wrap="square">
            <a:spAutoFit/>
          </a:bodyPr>
          <a:lstStyle/>
          <a:p>
            <a:r>
              <a:rPr lang="en-US" sz="2400" b="1" dirty="0">
                <a:latin typeface="Corbel" pitchFamily="34" charset="0"/>
              </a:rPr>
              <a:t>“The school is at a watershed moment, where we are now deciding what our identity is going to be going forth. But the unspoken benefits of our international student program have been tremendous.” </a:t>
            </a:r>
            <a:endParaRPr lang="en-US" sz="2400" dirty="0">
              <a:latin typeface="Corbel" pitchFamily="34" charset="0"/>
            </a:endParaRPr>
          </a:p>
          <a:p>
            <a:r>
              <a:rPr lang="en-US" sz="2400" b="1" i="1" dirty="0" smtClean="0">
                <a:latin typeface="Corbel" pitchFamily="34" charset="0"/>
              </a:rPr>
              <a:t>(IB Director</a:t>
            </a:r>
            <a:r>
              <a:rPr lang="en-US" sz="2400" b="1" i="1" dirty="0">
                <a:latin typeface="Corbel" pitchFamily="34" charset="0"/>
              </a:rPr>
              <a:t>, RCDS) </a:t>
            </a:r>
            <a:endParaRPr lang="en-US" sz="2400" dirty="0">
              <a:latin typeface="Corbel" pitchFamily="34" charset="0"/>
            </a:endParaRPr>
          </a:p>
        </p:txBody>
      </p:sp>
      <p:sp>
        <p:nvSpPr>
          <p:cNvPr id="45" name="Rectangle 44"/>
          <p:cNvSpPr/>
          <p:nvPr/>
        </p:nvSpPr>
        <p:spPr>
          <a:xfrm>
            <a:off x="1143001" y="261967"/>
            <a:ext cx="5638799" cy="2308324"/>
          </a:xfrm>
          <a:prstGeom prst="rect">
            <a:avLst/>
          </a:prstGeom>
        </p:spPr>
        <p:txBody>
          <a:bodyPr wrap="square">
            <a:spAutoFit/>
          </a:bodyPr>
          <a:lstStyle/>
          <a:p>
            <a:r>
              <a:rPr lang="en-US" sz="2400" b="1" dirty="0"/>
              <a:t>“The community is really something that we are willing to invest in in order to maintain because that’s the strength of the school…it is the strength of the </a:t>
            </a:r>
            <a:r>
              <a:rPr lang="en-US" sz="2400" b="1" dirty="0" smtClean="0"/>
              <a:t>school.” </a:t>
            </a:r>
            <a:endParaRPr lang="en-US" sz="2400" dirty="0"/>
          </a:p>
          <a:p>
            <a:r>
              <a:rPr lang="en-US" sz="2400" b="1" i="1" dirty="0"/>
              <a:t>(Director of Advancement, Global Collegiate School) </a:t>
            </a:r>
            <a:endParaRPr lang="en-US" sz="2400"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7487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par>
                                <p:cTn id="28" presetID="42" presetClass="path" presetSubtype="0" accel="50000" decel="50000" fill="hold" grpId="1" nodeType="withEffect">
                                  <p:stCondLst>
                                    <p:cond delay="0"/>
                                  </p:stCondLst>
                                  <p:childTnLst>
                                    <p:animMotion origin="layout" path="M 0 4.81481E-6 L 0 0.61064 " pathEditMode="relative" rAng="0" ptsTypes="AA">
                                      <p:cBhvr>
                                        <p:cTn id="29" dur="2000" fill="hold"/>
                                        <p:tgtEl>
                                          <p:spTgt spid="41"/>
                                        </p:tgtEl>
                                        <p:attrNameLst>
                                          <p:attrName>ppt_x</p:attrName>
                                          <p:attrName>ppt_y</p:attrName>
                                        </p:attrNameLst>
                                      </p:cBhvr>
                                      <p:rCtr x="0" y="30532"/>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par>
                          <p:cTn id="37" fill="hold">
                            <p:stCondLst>
                              <p:cond delay="2500"/>
                            </p:stCondLst>
                            <p:childTnLst>
                              <p:par>
                                <p:cTn id="38" presetID="10" presetClass="entr" presetSubtype="0" fill="hold" grpId="0" nodeType="afterEffect">
                                  <p:stCondLst>
                                    <p:cond delay="40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5"/>
          <p:cNvSpPr>
            <a:spLocks noChangeArrowheads="1"/>
          </p:cNvSpPr>
          <p:nvPr/>
        </p:nvSpPr>
        <p:spPr bwMode="auto">
          <a:xfrm>
            <a:off x="138545" y="805537"/>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3" name="TextBox 5"/>
          <p:cNvSpPr txBox="1">
            <a:spLocks noChangeArrowheads="1"/>
          </p:cNvSpPr>
          <p:nvPr/>
        </p:nvSpPr>
        <p:spPr bwMode="auto">
          <a:xfrm>
            <a:off x="214745" y="143514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NAIS Database</a:t>
            </a:r>
            <a:endParaRPr lang="en-US" sz="2000" b="1" dirty="0"/>
          </a:p>
        </p:txBody>
      </p:sp>
      <p:sp>
        <p:nvSpPr>
          <p:cNvPr id="43" name="Oval 5"/>
          <p:cNvSpPr>
            <a:spLocks noChangeArrowheads="1"/>
          </p:cNvSpPr>
          <p:nvPr/>
        </p:nvSpPr>
        <p:spPr bwMode="auto">
          <a:xfrm>
            <a:off x="2514600" y="838199"/>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44" name="TextBox 5"/>
          <p:cNvSpPr txBox="1">
            <a:spLocks noChangeArrowheads="1"/>
          </p:cNvSpPr>
          <p:nvPr/>
        </p:nvSpPr>
        <p:spPr bwMode="auto">
          <a:xfrm>
            <a:off x="2590800" y="1146619"/>
            <a:ext cx="182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Survey</a:t>
            </a:r>
          </a:p>
          <a:p>
            <a:pPr algn="ctr" eaLnBrk="1" hangingPunct="1"/>
            <a:r>
              <a:rPr lang="en-US" sz="2000" b="1" dirty="0" smtClean="0"/>
              <a:t>(Heads and Business Managers)</a:t>
            </a:r>
            <a:endParaRPr lang="en-US" sz="2000" b="1" dirty="0"/>
          </a:p>
        </p:txBody>
      </p:sp>
      <p:sp>
        <p:nvSpPr>
          <p:cNvPr id="45" name="Oval 5"/>
          <p:cNvSpPr>
            <a:spLocks noChangeArrowheads="1"/>
          </p:cNvSpPr>
          <p:nvPr/>
        </p:nvSpPr>
        <p:spPr bwMode="auto">
          <a:xfrm>
            <a:off x="4876800" y="798489"/>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46" name="TextBox 5"/>
          <p:cNvSpPr txBox="1">
            <a:spLocks noChangeArrowheads="1"/>
          </p:cNvSpPr>
          <p:nvPr/>
        </p:nvSpPr>
        <p:spPr bwMode="auto">
          <a:xfrm>
            <a:off x="4953000" y="1447347"/>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School Site Visits</a:t>
            </a:r>
            <a:endParaRPr lang="en-US" sz="2000" b="1" dirty="0"/>
          </a:p>
        </p:txBody>
      </p:sp>
      <p:sp>
        <p:nvSpPr>
          <p:cNvPr id="47" name="TextBox 46"/>
          <p:cNvSpPr txBox="1"/>
          <p:nvPr/>
        </p:nvSpPr>
        <p:spPr>
          <a:xfrm>
            <a:off x="360216" y="4014840"/>
            <a:ext cx="1572491" cy="646331"/>
          </a:xfrm>
          <a:prstGeom prst="rect">
            <a:avLst/>
          </a:prstGeom>
          <a:solidFill>
            <a:srgbClr val="CDCD8F"/>
          </a:solidFill>
          <a:ln>
            <a:solidFill>
              <a:schemeClr val="accent3">
                <a:lumMod val="50000"/>
              </a:schemeClr>
            </a:solidFill>
          </a:ln>
        </p:spPr>
        <p:txBody>
          <a:bodyPr wrap="square" rtlCol="0">
            <a:spAutoFit/>
          </a:bodyPr>
          <a:lstStyle/>
          <a:p>
            <a:pPr lvl="0"/>
            <a:r>
              <a:rPr lang="en-US" b="1" dirty="0" smtClean="0">
                <a:solidFill>
                  <a:schemeClr val="bg1"/>
                </a:solidFill>
              </a:rPr>
              <a:t>Matched data </a:t>
            </a:r>
          </a:p>
          <a:p>
            <a:pPr lvl="0" algn="ctr"/>
            <a:r>
              <a:rPr lang="en-US" b="1" dirty="0" smtClean="0">
                <a:solidFill>
                  <a:schemeClr val="bg1"/>
                </a:solidFill>
              </a:rPr>
              <a:t>2005-2010</a:t>
            </a:r>
            <a:endParaRPr lang="en-US" dirty="0">
              <a:solidFill>
                <a:schemeClr val="bg1"/>
              </a:solidFill>
            </a:endParaRPr>
          </a:p>
        </p:txBody>
      </p:sp>
      <p:sp>
        <p:nvSpPr>
          <p:cNvPr id="48" name="TextBox 47"/>
          <p:cNvSpPr txBox="1"/>
          <p:nvPr/>
        </p:nvSpPr>
        <p:spPr>
          <a:xfrm>
            <a:off x="360216" y="5141763"/>
            <a:ext cx="1572491" cy="369332"/>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1,149 schools</a:t>
            </a:r>
            <a:endParaRPr lang="en-US" dirty="0">
              <a:solidFill>
                <a:schemeClr val="bg1"/>
              </a:solidFill>
            </a:endParaRPr>
          </a:p>
        </p:txBody>
      </p:sp>
      <p:sp>
        <p:nvSpPr>
          <p:cNvPr id="49" name="TextBox 48"/>
          <p:cNvSpPr txBox="1"/>
          <p:nvPr/>
        </p:nvSpPr>
        <p:spPr>
          <a:xfrm>
            <a:off x="342899" y="3142886"/>
            <a:ext cx="1572491" cy="369332"/>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1,300 schools </a:t>
            </a:r>
            <a:endParaRPr lang="en-US" dirty="0">
              <a:solidFill>
                <a:schemeClr val="bg1"/>
              </a:solidFill>
            </a:endParaRPr>
          </a:p>
        </p:txBody>
      </p:sp>
      <p:sp>
        <p:nvSpPr>
          <p:cNvPr id="2" name="Down Arrow 1"/>
          <p:cNvSpPr/>
          <p:nvPr/>
        </p:nvSpPr>
        <p:spPr>
          <a:xfrm>
            <a:off x="955962" y="3649427"/>
            <a:ext cx="304800" cy="266700"/>
          </a:xfrm>
          <a:prstGeom prst="downArrow">
            <a:avLst/>
          </a:prstGeom>
          <a:solidFill>
            <a:srgbClr val="CDCD8F"/>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945569" y="4761011"/>
            <a:ext cx="304800" cy="266700"/>
          </a:xfrm>
          <a:prstGeom prst="downArrow">
            <a:avLst/>
          </a:prstGeom>
          <a:solidFill>
            <a:srgbClr val="CDCD8F"/>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60216" y="5761448"/>
            <a:ext cx="1572491" cy="923330"/>
          </a:xfrm>
          <a:prstGeom prst="rect">
            <a:avLst/>
          </a:prstGeom>
          <a:solidFill>
            <a:schemeClr val="accent3">
              <a:lumMod val="75000"/>
            </a:schemeClr>
          </a:solidFill>
          <a:ln>
            <a:solidFill>
              <a:schemeClr val="accent3">
                <a:lumMod val="50000"/>
              </a:schemeClr>
            </a:solidFill>
          </a:ln>
        </p:spPr>
        <p:txBody>
          <a:bodyPr wrap="square" rtlCol="0">
            <a:spAutoFit/>
          </a:bodyPr>
          <a:lstStyle/>
          <a:p>
            <a:pPr lvl="0" algn="ctr"/>
            <a:r>
              <a:rPr lang="en-US" b="1" dirty="0" smtClean="0">
                <a:solidFill>
                  <a:schemeClr val="bg1"/>
                </a:solidFill>
              </a:rPr>
              <a:t>Enrollment, tuition, salary, etc.</a:t>
            </a:r>
            <a:endParaRPr lang="en-US" dirty="0">
              <a:solidFill>
                <a:schemeClr val="bg1"/>
              </a:solidFill>
            </a:endParaRPr>
          </a:p>
        </p:txBody>
      </p:sp>
      <p:sp>
        <p:nvSpPr>
          <p:cNvPr id="53" name="TextBox 52"/>
          <p:cNvSpPr txBox="1"/>
          <p:nvPr/>
        </p:nvSpPr>
        <p:spPr>
          <a:xfrm>
            <a:off x="2777834" y="4014840"/>
            <a:ext cx="1572491" cy="646331"/>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988 responses (37%)</a:t>
            </a:r>
            <a:endParaRPr lang="en-US" dirty="0">
              <a:solidFill>
                <a:schemeClr val="bg1"/>
              </a:solidFill>
            </a:endParaRPr>
          </a:p>
        </p:txBody>
      </p:sp>
      <p:sp>
        <p:nvSpPr>
          <p:cNvPr id="55" name="TextBox 54"/>
          <p:cNvSpPr txBox="1"/>
          <p:nvPr/>
        </p:nvSpPr>
        <p:spPr>
          <a:xfrm>
            <a:off x="2760517" y="3142886"/>
            <a:ext cx="1572491" cy="369332"/>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2,661 emails</a:t>
            </a:r>
            <a:endParaRPr lang="en-US" dirty="0">
              <a:solidFill>
                <a:schemeClr val="bg1"/>
              </a:solidFill>
            </a:endParaRPr>
          </a:p>
        </p:txBody>
      </p:sp>
      <p:sp>
        <p:nvSpPr>
          <p:cNvPr id="56" name="Down Arrow 55"/>
          <p:cNvSpPr/>
          <p:nvPr/>
        </p:nvSpPr>
        <p:spPr>
          <a:xfrm>
            <a:off x="3373580" y="3649427"/>
            <a:ext cx="304800" cy="266700"/>
          </a:xfrm>
          <a:prstGeom prst="downArrow">
            <a:avLst/>
          </a:prstGeom>
          <a:solidFill>
            <a:srgbClr val="CDCD8F"/>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739734" y="5765433"/>
            <a:ext cx="1572491" cy="923330"/>
          </a:xfrm>
          <a:prstGeom prst="rect">
            <a:avLst/>
          </a:prstGeom>
          <a:solidFill>
            <a:schemeClr val="accent3">
              <a:lumMod val="75000"/>
            </a:schemeClr>
          </a:solidFill>
          <a:ln>
            <a:solidFill>
              <a:schemeClr val="accent3">
                <a:lumMod val="50000"/>
              </a:schemeClr>
            </a:solidFill>
          </a:ln>
        </p:spPr>
        <p:txBody>
          <a:bodyPr wrap="square" rtlCol="0">
            <a:spAutoFit/>
          </a:bodyPr>
          <a:lstStyle/>
          <a:p>
            <a:pPr lvl="0" algn="ctr"/>
            <a:r>
              <a:rPr lang="en-US" b="1" dirty="0" smtClean="0">
                <a:solidFill>
                  <a:schemeClr val="bg1"/>
                </a:solidFill>
              </a:rPr>
              <a:t>School responses and decisions</a:t>
            </a:r>
            <a:endParaRPr lang="en-US"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1905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4" name="TextBox 5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7" name="TextBox 5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9" name="Rounded Rectangle 5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61" name="Rounded Rectangle 6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25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1500" fill="hold"/>
                                        <p:tgtEl>
                                          <p:spTgt spid="22"/>
                                        </p:tgtEl>
                                        <p:attrNameLst>
                                          <p:attrName>fillcolor</p:attrName>
                                        </p:attrNameLst>
                                      </p:cBhvr>
                                      <p:to>
                                        <a:srgbClr val="C0C0C0"/>
                                      </p:to>
                                    </p:animClr>
                                    <p:set>
                                      <p:cBhvr>
                                        <p:cTn id="41" dur="1500" fill="hold"/>
                                        <p:tgtEl>
                                          <p:spTgt spid="22"/>
                                        </p:tgtEl>
                                        <p:attrNameLst>
                                          <p:attrName>fill.type</p:attrName>
                                        </p:attrNameLst>
                                      </p:cBhvr>
                                      <p:to>
                                        <p:strVal val="solid"/>
                                      </p:to>
                                    </p:set>
                                    <p:set>
                                      <p:cBhvr>
                                        <p:cTn id="42" dur="1500" fill="hold"/>
                                        <p:tgtEl>
                                          <p:spTgt spid="22"/>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500" fill="hold"/>
                                        <p:tgtEl>
                                          <p:spTgt spid="49"/>
                                        </p:tgtEl>
                                        <p:attrNameLst>
                                          <p:attrName>fillcolor</p:attrName>
                                        </p:attrNameLst>
                                      </p:cBhvr>
                                      <p:to>
                                        <a:srgbClr val="C0C0C0"/>
                                      </p:to>
                                    </p:animClr>
                                    <p:set>
                                      <p:cBhvr>
                                        <p:cTn id="45" dur="1500" fill="hold"/>
                                        <p:tgtEl>
                                          <p:spTgt spid="49"/>
                                        </p:tgtEl>
                                        <p:attrNameLst>
                                          <p:attrName>fill.type</p:attrName>
                                        </p:attrNameLst>
                                      </p:cBhvr>
                                      <p:to>
                                        <p:strVal val="solid"/>
                                      </p:to>
                                    </p:set>
                                    <p:set>
                                      <p:cBhvr>
                                        <p:cTn id="46" dur="1500" fill="hold"/>
                                        <p:tgtEl>
                                          <p:spTgt spid="49"/>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500" fill="hold"/>
                                        <p:tgtEl>
                                          <p:spTgt spid="2"/>
                                        </p:tgtEl>
                                        <p:attrNameLst>
                                          <p:attrName>fillcolor</p:attrName>
                                        </p:attrNameLst>
                                      </p:cBhvr>
                                      <p:to>
                                        <a:srgbClr val="C0C0C0"/>
                                      </p:to>
                                    </p:animClr>
                                    <p:set>
                                      <p:cBhvr>
                                        <p:cTn id="49" dur="1500" fill="hold"/>
                                        <p:tgtEl>
                                          <p:spTgt spid="2"/>
                                        </p:tgtEl>
                                        <p:attrNameLst>
                                          <p:attrName>fill.type</p:attrName>
                                        </p:attrNameLst>
                                      </p:cBhvr>
                                      <p:to>
                                        <p:strVal val="solid"/>
                                      </p:to>
                                    </p:set>
                                    <p:set>
                                      <p:cBhvr>
                                        <p:cTn id="50" dur="1500" fill="hold"/>
                                        <p:tgtEl>
                                          <p:spTgt spid="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500" fill="hold"/>
                                        <p:tgtEl>
                                          <p:spTgt spid="47"/>
                                        </p:tgtEl>
                                        <p:attrNameLst>
                                          <p:attrName>fillcolor</p:attrName>
                                        </p:attrNameLst>
                                      </p:cBhvr>
                                      <p:to>
                                        <a:srgbClr val="C0C0C0"/>
                                      </p:to>
                                    </p:animClr>
                                    <p:set>
                                      <p:cBhvr>
                                        <p:cTn id="53" dur="1500" fill="hold"/>
                                        <p:tgtEl>
                                          <p:spTgt spid="47"/>
                                        </p:tgtEl>
                                        <p:attrNameLst>
                                          <p:attrName>fill.type</p:attrName>
                                        </p:attrNameLst>
                                      </p:cBhvr>
                                      <p:to>
                                        <p:strVal val="solid"/>
                                      </p:to>
                                    </p:set>
                                    <p:set>
                                      <p:cBhvr>
                                        <p:cTn id="54" dur="1500" fill="hold"/>
                                        <p:tgtEl>
                                          <p:spTgt spid="4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1500" fill="hold"/>
                                        <p:tgtEl>
                                          <p:spTgt spid="51"/>
                                        </p:tgtEl>
                                        <p:attrNameLst>
                                          <p:attrName>fillcolor</p:attrName>
                                        </p:attrNameLst>
                                      </p:cBhvr>
                                      <p:to>
                                        <a:srgbClr val="C0C0C0"/>
                                      </p:to>
                                    </p:animClr>
                                    <p:set>
                                      <p:cBhvr>
                                        <p:cTn id="57" dur="1500" fill="hold"/>
                                        <p:tgtEl>
                                          <p:spTgt spid="51"/>
                                        </p:tgtEl>
                                        <p:attrNameLst>
                                          <p:attrName>fill.type</p:attrName>
                                        </p:attrNameLst>
                                      </p:cBhvr>
                                      <p:to>
                                        <p:strVal val="solid"/>
                                      </p:to>
                                    </p:set>
                                    <p:set>
                                      <p:cBhvr>
                                        <p:cTn id="58" dur="1500" fill="hold"/>
                                        <p:tgtEl>
                                          <p:spTgt spid="5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1500" fill="hold"/>
                                        <p:tgtEl>
                                          <p:spTgt spid="48"/>
                                        </p:tgtEl>
                                        <p:attrNameLst>
                                          <p:attrName>fillcolor</p:attrName>
                                        </p:attrNameLst>
                                      </p:cBhvr>
                                      <p:to>
                                        <a:srgbClr val="C0C0C0"/>
                                      </p:to>
                                    </p:animClr>
                                    <p:set>
                                      <p:cBhvr>
                                        <p:cTn id="61" dur="1500" fill="hold"/>
                                        <p:tgtEl>
                                          <p:spTgt spid="48"/>
                                        </p:tgtEl>
                                        <p:attrNameLst>
                                          <p:attrName>fill.type</p:attrName>
                                        </p:attrNameLst>
                                      </p:cBhvr>
                                      <p:to>
                                        <p:strVal val="solid"/>
                                      </p:to>
                                    </p:set>
                                    <p:set>
                                      <p:cBhvr>
                                        <p:cTn id="62" dur="1500" fill="hold"/>
                                        <p:tgtEl>
                                          <p:spTgt spid="48"/>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1500" fill="hold"/>
                                        <p:tgtEl>
                                          <p:spTgt spid="52"/>
                                        </p:tgtEl>
                                        <p:attrNameLst>
                                          <p:attrName>fillcolor</p:attrName>
                                        </p:attrNameLst>
                                      </p:cBhvr>
                                      <p:to>
                                        <a:srgbClr val="C0C0C0"/>
                                      </p:to>
                                    </p:animClr>
                                    <p:set>
                                      <p:cBhvr>
                                        <p:cTn id="65" dur="1500" fill="hold"/>
                                        <p:tgtEl>
                                          <p:spTgt spid="52"/>
                                        </p:tgtEl>
                                        <p:attrNameLst>
                                          <p:attrName>fill.type</p:attrName>
                                        </p:attrNameLst>
                                      </p:cBhvr>
                                      <p:to>
                                        <p:strVal val="solid"/>
                                      </p:to>
                                    </p:set>
                                    <p:set>
                                      <p:cBhvr>
                                        <p:cTn id="66" dur="1500" fill="hold"/>
                                        <p:tgtEl>
                                          <p:spTgt spid="52"/>
                                        </p:tgtEl>
                                        <p:attrNameLst>
                                          <p:attrName>fill.on</p:attrName>
                                        </p:attrNameLst>
                                      </p:cBhvr>
                                      <p:to>
                                        <p:strVal val="true"/>
                                      </p:to>
                                    </p:set>
                                  </p:childTnLst>
                                </p:cTn>
                              </p:par>
                              <p:par>
                                <p:cTn id="67" presetID="10"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1500" fill="hold"/>
                                        <p:tgtEl>
                                          <p:spTgt spid="55"/>
                                        </p:tgtEl>
                                        <p:attrNameLst>
                                          <p:attrName>fillcolor</p:attrName>
                                        </p:attrNameLst>
                                      </p:cBhvr>
                                      <p:to>
                                        <a:srgbClr val="C0C0C0"/>
                                      </p:to>
                                    </p:animClr>
                                    <p:set>
                                      <p:cBhvr>
                                        <p:cTn id="95" dur="1500" fill="hold"/>
                                        <p:tgtEl>
                                          <p:spTgt spid="55"/>
                                        </p:tgtEl>
                                        <p:attrNameLst>
                                          <p:attrName>fill.type</p:attrName>
                                        </p:attrNameLst>
                                      </p:cBhvr>
                                      <p:to>
                                        <p:strVal val="solid"/>
                                      </p:to>
                                    </p:set>
                                    <p:set>
                                      <p:cBhvr>
                                        <p:cTn id="96" dur="1500" fill="hold"/>
                                        <p:tgtEl>
                                          <p:spTgt spid="55"/>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1500" fill="hold"/>
                                        <p:tgtEl>
                                          <p:spTgt spid="43"/>
                                        </p:tgtEl>
                                        <p:attrNameLst>
                                          <p:attrName>fillcolor</p:attrName>
                                        </p:attrNameLst>
                                      </p:cBhvr>
                                      <p:to>
                                        <a:srgbClr val="C0C0C0"/>
                                      </p:to>
                                    </p:animClr>
                                    <p:set>
                                      <p:cBhvr>
                                        <p:cTn id="99" dur="1500" fill="hold"/>
                                        <p:tgtEl>
                                          <p:spTgt spid="43"/>
                                        </p:tgtEl>
                                        <p:attrNameLst>
                                          <p:attrName>fill.type</p:attrName>
                                        </p:attrNameLst>
                                      </p:cBhvr>
                                      <p:to>
                                        <p:strVal val="solid"/>
                                      </p:to>
                                    </p:set>
                                    <p:set>
                                      <p:cBhvr>
                                        <p:cTn id="100" dur="1500" fill="hold"/>
                                        <p:tgtEl>
                                          <p:spTgt spid="43"/>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1500" fill="hold"/>
                                        <p:tgtEl>
                                          <p:spTgt spid="56"/>
                                        </p:tgtEl>
                                        <p:attrNameLst>
                                          <p:attrName>fillcolor</p:attrName>
                                        </p:attrNameLst>
                                      </p:cBhvr>
                                      <p:to>
                                        <a:srgbClr val="C0C0C0"/>
                                      </p:to>
                                    </p:animClr>
                                    <p:set>
                                      <p:cBhvr>
                                        <p:cTn id="103" dur="1500" fill="hold"/>
                                        <p:tgtEl>
                                          <p:spTgt spid="56"/>
                                        </p:tgtEl>
                                        <p:attrNameLst>
                                          <p:attrName>fill.type</p:attrName>
                                        </p:attrNameLst>
                                      </p:cBhvr>
                                      <p:to>
                                        <p:strVal val="solid"/>
                                      </p:to>
                                    </p:set>
                                    <p:set>
                                      <p:cBhvr>
                                        <p:cTn id="104" dur="1500" fill="hold"/>
                                        <p:tgtEl>
                                          <p:spTgt spid="56"/>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1500" fill="hold"/>
                                        <p:tgtEl>
                                          <p:spTgt spid="53"/>
                                        </p:tgtEl>
                                        <p:attrNameLst>
                                          <p:attrName>fillcolor</p:attrName>
                                        </p:attrNameLst>
                                      </p:cBhvr>
                                      <p:to>
                                        <a:srgbClr val="C0C0C0"/>
                                      </p:to>
                                    </p:animClr>
                                    <p:set>
                                      <p:cBhvr>
                                        <p:cTn id="107" dur="1500" fill="hold"/>
                                        <p:tgtEl>
                                          <p:spTgt spid="53"/>
                                        </p:tgtEl>
                                        <p:attrNameLst>
                                          <p:attrName>fill.type</p:attrName>
                                        </p:attrNameLst>
                                      </p:cBhvr>
                                      <p:to>
                                        <p:strVal val="solid"/>
                                      </p:to>
                                    </p:set>
                                    <p:set>
                                      <p:cBhvr>
                                        <p:cTn id="108" dur="1500" fill="hold"/>
                                        <p:tgtEl>
                                          <p:spTgt spid="5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1500" fill="hold"/>
                                        <p:tgtEl>
                                          <p:spTgt spid="58"/>
                                        </p:tgtEl>
                                        <p:attrNameLst>
                                          <p:attrName>fillcolor</p:attrName>
                                        </p:attrNameLst>
                                      </p:cBhvr>
                                      <p:to>
                                        <a:srgbClr val="C0C0C0"/>
                                      </p:to>
                                    </p:animClr>
                                    <p:set>
                                      <p:cBhvr>
                                        <p:cTn id="111" dur="1500" fill="hold"/>
                                        <p:tgtEl>
                                          <p:spTgt spid="58"/>
                                        </p:tgtEl>
                                        <p:attrNameLst>
                                          <p:attrName>fill.type</p:attrName>
                                        </p:attrNameLst>
                                      </p:cBhvr>
                                      <p:to>
                                        <p:strVal val="solid"/>
                                      </p:to>
                                    </p:set>
                                    <p:set>
                                      <p:cBhvr>
                                        <p:cTn id="112" dur="1500" fill="hold"/>
                                        <p:tgtEl>
                                          <p:spTgt spid="58"/>
                                        </p:tgtEl>
                                        <p:attrNameLst>
                                          <p:attrName>fill.on</p:attrName>
                                        </p:attrNameLst>
                                      </p:cBhvr>
                                      <p:to>
                                        <p:strVal val="true"/>
                                      </p:to>
                                    </p:set>
                                  </p:childTnLst>
                                </p:cTn>
                              </p:par>
                              <p:par>
                                <p:cTn id="113" presetID="10"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43" grpId="0" animBg="1"/>
      <p:bldP spid="44" grpId="0"/>
      <p:bldP spid="45" grpId="0" animBg="1"/>
      <p:bldP spid="46" grpId="0"/>
      <p:bldP spid="47" grpId="0" animBg="1"/>
      <p:bldP spid="48" grpId="0" animBg="1"/>
      <p:bldP spid="49" grpId="0" animBg="1"/>
      <p:bldP spid="2" grpId="0" animBg="1"/>
      <p:bldP spid="51" grpId="0" animBg="1"/>
      <p:bldP spid="52" grpId="0" animBg="1"/>
      <p:bldP spid="53" grpId="0" animBg="1"/>
      <p:bldP spid="55" grpId="0" animBg="1"/>
      <p:bldP spid="56"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 The Strength of the School</a:t>
            </a:r>
            <a:endParaRPr lang="en-US" sz="2400" dirty="0">
              <a:solidFill>
                <a:schemeClr val="bg1"/>
              </a:solidFill>
            </a:endParaRPr>
          </a:p>
        </p:txBody>
      </p:sp>
      <p:sp>
        <p:nvSpPr>
          <p:cNvPr id="39" name="TextBox 38"/>
          <p:cNvSpPr txBox="1"/>
          <p:nvPr/>
        </p:nvSpPr>
        <p:spPr>
          <a:xfrm>
            <a:off x="762000" y="2496977"/>
            <a:ext cx="6096000"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Mission driven community: Parent involvement matters</a:t>
            </a:r>
          </a:p>
        </p:txBody>
      </p:sp>
      <p:sp>
        <p:nvSpPr>
          <p:cNvPr id="46" name="TextBox 45"/>
          <p:cNvSpPr txBox="1"/>
          <p:nvPr/>
        </p:nvSpPr>
        <p:spPr>
          <a:xfrm>
            <a:off x="762000" y="3260602"/>
            <a:ext cx="6096000"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Market-driven community: Customer service is key</a:t>
            </a:r>
          </a:p>
        </p:txBody>
      </p:sp>
      <p:cxnSp>
        <p:nvCxnSpPr>
          <p:cNvPr id="48" name="Straight Connector 47"/>
          <p:cNvCxnSpPr/>
          <p:nvPr/>
        </p:nvCxnSpPr>
        <p:spPr>
          <a:xfrm flipH="1">
            <a:off x="990600" y="1179611"/>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1" name="Rectangle 40"/>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9" name="TextBox 48"/>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0" name="Rounded Rectangle 49"/>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2" name="Rounded Rectangle 51"/>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62784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a:t>
            </a:r>
            <a:endParaRPr lang="en-US" sz="2400" dirty="0">
              <a:solidFill>
                <a:schemeClr val="bg1"/>
              </a:solidFill>
            </a:endParaRPr>
          </a:p>
        </p:txBody>
      </p:sp>
      <p:sp>
        <p:nvSpPr>
          <p:cNvPr id="41" name="TextBox 40"/>
          <p:cNvSpPr txBox="1"/>
          <p:nvPr/>
        </p:nvSpPr>
        <p:spPr>
          <a:xfrm>
            <a:off x="990600" y="129711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a:t>
            </a:r>
            <a:endParaRPr lang="en-US" sz="2400" dirty="0">
              <a:solidFill>
                <a:schemeClr val="bg1"/>
              </a:solidFill>
            </a:endParaRPr>
          </a:p>
        </p:txBody>
      </p:sp>
      <p:sp>
        <p:nvSpPr>
          <p:cNvPr id="42" name="TextBox 41"/>
          <p:cNvSpPr txBox="1"/>
          <p:nvPr/>
        </p:nvSpPr>
        <p:spPr>
          <a:xfrm>
            <a:off x="990600" y="19789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a:t>
            </a:r>
            <a:endParaRPr lang="en-US" sz="2400" dirty="0">
              <a:solidFill>
                <a:schemeClr val="bg1"/>
              </a:solidFill>
            </a:endParaRPr>
          </a:p>
        </p:txBody>
      </p:sp>
      <p:sp>
        <p:nvSpPr>
          <p:cNvPr id="43" name="Rectangle 42"/>
          <p:cNvSpPr/>
          <p:nvPr/>
        </p:nvSpPr>
        <p:spPr>
          <a:xfrm>
            <a:off x="685800" y="292655"/>
            <a:ext cx="6248400" cy="2308324"/>
          </a:xfrm>
          <a:prstGeom prst="rect">
            <a:avLst/>
          </a:prstGeom>
        </p:spPr>
        <p:txBody>
          <a:bodyPr wrap="square">
            <a:spAutoFit/>
          </a:bodyPr>
          <a:lstStyle/>
          <a:p>
            <a:r>
              <a:rPr lang="en-US" sz="2400" b="1" dirty="0">
                <a:latin typeface="Corbel" pitchFamily="34" charset="0"/>
              </a:rPr>
              <a:t>“If you aren’t growing, you’re dying. Our school has taken advantage of the economy and continued to launch capital campaigns, to raise money for ongoing athletic programs, for arts, and land expansion.” </a:t>
            </a:r>
            <a:endParaRPr lang="en-US" sz="2400" dirty="0">
              <a:latin typeface="Corbel" pitchFamily="34" charset="0"/>
            </a:endParaRPr>
          </a:p>
          <a:p>
            <a:r>
              <a:rPr lang="en-US" sz="2400" b="1" i="1" dirty="0">
                <a:latin typeface="Corbel" pitchFamily="34" charset="0"/>
              </a:rPr>
              <a:t>(Assistant Head of Upper School, RCDS) </a:t>
            </a:r>
            <a:endParaRPr lang="en-US" sz="2400" dirty="0">
              <a:latin typeface="Corbel" pitchFamily="34" charset="0"/>
            </a:endParaRPr>
          </a:p>
        </p:txBody>
      </p:sp>
      <p:cxnSp>
        <p:nvCxnSpPr>
          <p:cNvPr id="44" name="Straight Connector 43"/>
          <p:cNvCxnSpPr/>
          <p:nvPr/>
        </p:nvCxnSpPr>
        <p:spPr>
          <a:xfrm flipH="1">
            <a:off x="1539586" y="2602954"/>
            <a:ext cx="4236027"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5" name="Rectangle 44"/>
          <p:cNvSpPr/>
          <p:nvPr/>
        </p:nvSpPr>
        <p:spPr>
          <a:xfrm>
            <a:off x="775856" y="2703611"/>
            <a:ext cx="6400800" cy="2800767"/>
          </a:xfrm>
          <a:prstGeom prst="rect">
            <a:avLst/>
          </a:prstGeom>
        </p:spPr>
        <p:txBody>
          <a:bodyPr wrap="square">
            <a:spAutoFit/>
          </a:bodyPr>
          <a:lstStyle/>
          <a:p>
            <a:r>
              <a:rPr lang="en-US" sz="2200" b="1" dirty="0">
                <a:latin typeface="Corbel" pitchFamily="34" charset="0"/>
              </a:rPr>
              <a:t>“Sometimes, the most beautiful flowers grow in manure. Some of the best professional development we can have is from each other. And so it was not that professional development stopped… the way we delivered it stopped. Focusing it to be internal helped the community to </a:t>
            </a:r>
            <a:r>
              <a:rPr lang="en-US" sz="2200" b="1" dirty="0" smtClean="0">
                <a:latin typeface="Corbel" pitchFamily="34" charset="0"/>
              </a:rPr>
              <a:t>grow.” </a:t>
            </a:r>
            <a:endParaRPr lang="en-US" sz="2200" dirty="0">
              <a:latin typeface="Corbel" pitchFamily="34" charset="0"/>
            </a:endParaRPr>
          </a:p>
          <a:p>
            <a:r>
              <a:rPr lang="en-US" sz="2200" b="1" i="1" dirty="0">
                <a:latin typeface="Corbel" pitchFamily="34" charset="0"/>
              </a:rPr>
              <a:t>(Teacher, Global Collegiate School) </a:t>
            </a:r>
            <a:endParaRPr lang="en-US" sz="2200"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7487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0 -2.22222E-6 L 0 0.52222 " pathEditMode="relative" rAng="0" ptsTypes="AA">
                                      <p:cBhvr>
                                        <p:cTn id="23" dur="2000" fill="hold"/>
                                        <p:tgtEl>
                                          <p:spTgt spid="42"/>
                                        </p:tgtEl>
                                        <p:attrNameLst>
                                          <p:attrName>ppt_x</p:attrName>
                                          <p:attrName>ppt_y</p:attrName>
                                        </p:attrNameLst>
                                      </p:cBhvr>
                                      <p:rCtr x="0" y="26111"/>
                                    </p:animMotion>
                                  </p:childTnLst>
                                </p:cTn>
                              </p:par>
                              <p:par>
                                <p:cTn id="24" presetID="10" presetClass="exit" presetSubtype="0" fill="hold" grpId="1" nodeType="withEffect">
                                  <p:stCondLst>
                                    <p:cond delay="0"/>
                                  </p:stCondLst>
                                  <p:childTnLst>
                                    <p:animEffect transition="out" filter="fade">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1"/>
                                        </p:tgtEl>
                                      </p:cBhvr>
                                    </p:animEffect>
                                    <p:set>
                                      <p:cBhvr>
                                        <p:cTn id="29" dur="1" fill="hold">
                                          <p:stCondLst>
                                            <p:cond delay="499"/>
                                          </p:stCondLst>
                                        </p:cTn>
                                        <p:tgtEl>
                                          <p:spTgt spid="41"/>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500"/>
                            </p:stCondLst>
                            <p:childTnLst>
                              <p:par>
                                <p:cTn id="38" presetID="10" presetClass="entr" presetSubtype="0" fill="hold" grpId="0" nodeType="afterEffect">
                                  <p:stCondLst>
                                    <p:cond delay="40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 Growing, Not Dying</a:t>
            </a:r>
            <a:endParaRPr lang="en-US" sz="2400" dirty="0">
              <a:solidFill>
                <a:schemeClr val="bg1"/>
              </a:solidFill>
            </a:endParaRPr>
          </a:p>
        </p:txBody>
      </p:sp>
      <p:sp>
        <p:nvSpPr>
          <p:cNvPr id="39" name="TextBox 38"/>
          <p:cNvSpPr txBox="1"/>
          <p:nvPr/>
        </p:nvSpPr>
        <p:spPr>
          <a:xfrm>
            <a:off x="990600" y="1737441"/>
            <a:ext cx="5673436" cy="707886"/>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Schools can learn from tough times (organizational </a:t>
            </a:r>
            <a:r>
              <a:rPr lang="en-US" sz="2000" b="1" dirty="0">
                <a:solidFill>
                  <a:schemeClr val="bg1"/>
                </a:solidFill>
              </a:rPr>
              <a:t>l</a:t>
            </a:r>
            <a:r>
              <a:rPr lang="en-US" sz="2000" b="1" dirty="0" smtClean="0">
                <a:solidFill>
                  <a:schemeClr val="bg1"/>
                </a:solidFill>
              </a:rPr>
              <a:t>earning)</a:t>
            </a:r>
          </a:p>
        </p:txBody>
      </p:sp>
      <p:sp>
        <p:nvSpPr>
          <p:cNvPr id="46" name="TextBox 45"/>
          <p:cNvSpPr txBox="1"/>
          <p:nvPr/>
        </p:nvSpPr>
        <p:spPr>
          <a:xfrm>
            <a:off x="2559624" y="2933699"/>
            <a:ext cx="409055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Crisis learning (adaptive change)</a:t>
            </a:r>
          </a:p>
        </p:txBody>
      </p:sp>
      <p:cxnSp>
        <p:nvCxnSpPr>
          <p:cNvPr id="48" name="Straight Connector 47"/>
          <p:cNvCxnSpPr/>
          <p:nvPr/>
        </p:nvCxnSpPr>
        <p:spPr>
          <a:xfrm flipH="1">
            <a:off x="990600" y="1179611"/>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1" name="TextBox 40"/>
          <p:cNvSpPr txBox="1"/>
          <p:nvPr/>
        </p:nvSpPr>
        <p:spPr>
          <a:xfrm>
            <a:off x="2559624" y="3759389"/>
            <a:ext cx="409055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Lean thinking (budget lessons)</a:t>
            </a:r>
          </a:p>
        </p:txBody>
      </p:sp>
      <p:sp>
        <p:nvSpPr>
          <p:cNvPr id="42" name="TextBox 41"/>
          <p:cNvSpPr txBox="1"/>
          <p:nvPr/>
        </p:nvSpPr>
        <p:spPr>
          <a:xfrm>
            <a:off x="2559624" y="4593243"/>
            <a:ext cx="409055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Physical growth (capital campaigns)</a:t>
            </a:r>
          </a:p>
        </p:txBody>
      </p:sp>
      <p:sp>
        <p:nvSpPr>
          <p:cNvPr id="43" name="TextBox 42"/>
          <p:cNvSpPr txBox="1"/>
          <p:nvPr/>
        </p:nvSpPr>
        <p:spPr>
          <a:xfrm>
            <a:off x="2559624" y="5444294"/>
            <a:ext cx="409055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Program growth (internal review)</a:t>
            </a:r>
          </a:p>
        </p:txBody>
      </p:sp>
      <p:sp>
        <p:nvSpPr>
          <p:cNvPr id="44" name="Rectangle 43"/>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1" name="TextBox 5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2" name="TextBox 5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3" name="Rounded Rectangle 5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5" name="Rounded Rectangle 5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76899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P spid="41" grpId="0" animBg="1"/>
      <p:bldP spid="42"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2743200" y="2425031"/>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2" name="TextBox 5"/>
          <p:cNvSpPr txBox="1">
            <a:spLocks noChangeArrowheads="1"/>
          </p:cNvSpPr>
          <p:nvPr/>
        </p:nvSpPr>
        <p:spPr bwMode="auto">
          <a:xfrm>
            <a:off x="2819400" y="3054640"/>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Further Research</a:t>
            </a:r>
            <a:endParaRPr lang="en-US" sz="2000" b="1" dirty="0"/>
          </a:p>
        </p:txBody>
      </p:sp>
      <p:sp>
        <p:nvSpPr>
          <p:cNvPr id="23" name="TextBox 22"/>
          <p:cNvSpPr txBox="1"/>
          <p:nvPr/>
        </p:nvSpPr>
        <p:spPr>
          <a:xfrm>
            <a:off x="1600200" y="259297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Independent vs. private schools</a:t>
            </a:r>
            <a:endParaRPr lang="en-US" sz="2400" dirty="0">
              <a:solidFill>
                <a:schemeClr val="bg1"/>
              </a:solidFill>
            </a:endParaRPr>
          </a:p>
        </p:txBody>
      </p:sp>
      <p:sp>
        <p:nvSpPr>
          <p:cNvPr id="39" name="TextBox 38"/>
          <p:cNvSpPr txBox="1"/>
          <p:nvPr/>
        </p:nvSpPr>
        <p:spPr>
          <a:xfrm>
            <a:off x="1600200" y="328272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Enrollment shifts</a:t>
            </a:r>
            <a:endParaRPr lang="en-US" sz="2400" dirty="0">
              <a:solidFill>
                <a:schemeClr val="bg1"/>
              </a:solidFill>
            </a:endParaRPr>
          </a:p>
        </p:txBody>
      </p:sp>
      <p:sp>
        <p:nvSpPr>
          <p:cNvPr id="40" name="TextBox 39"/>
          <p:cNvSpPr txBox="1"/>
          <p:nvPr/>
        </p:nvSpPr>
        <p:spPr>
          <a:xfrm>
            <a:off x="1600200" y="3964575"/>
            <a:ext cx="5334000" cy="830997"/>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Effects of/on </a:t>
            </a:r>
            <a:r>
              <a:rPr lang="en-US" sz="2400" b="1" dirty="0">
                <a:solidFill>
                  <a:schemeClr val="bg1"/>
                </a:solidFill>
              </a:rPr>
              <a:t>t</a:t>
            </a:r>
            <a:r>
              <a:rPr lang="en-US" sz="2400" b="1" dirty="0" smtClean="0">
                <a:solidFill>
                  <a:schemeClr val="bg1"/>
                </a:solidFill>
              </a:rPr>
              <a:t>eacher retention, teacher workload, class size, life cycle</a:t>
            </a:r>
            <a:endParaRPr lang="en-US" sz="2400" dirty="0">
              <a:solidFill>
                <a:schemeClr val="bg1"/>
              </a:solidFill>
            </a:endParaRPr>
          </a:p>
        </p:txBody>
      </p:sp>
      <p:sp>
        <p:nvSpPr>
          <p:cNvPr id="41" name="Rectangle 40"/>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877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20"/>
                                        </p:tgtEl>
                                        <p:attrNameLst>
                                          <p:attrName>fillcolor</p:attrName>
                                        </p:attrNameLst>
                                      </p:cBhvr>
                                      <p:to>
                                        <a:srgbClr val="E5E18F"/>
                                      </p:to>
                                    </p:animClr>
                                    <p:set>
                                      <p:cBhvr>
                                        <p:cTn id="14" dur="1500" fill="hold"/>
                                        <p:tgtEl>
                                          <p:spTgt spid="20"/>
                                        </p:tgtEl>
                                        <p:attrNameLst>
                                          <p:attrName>fill.type</p:attrName>
                                        </p:attrNameLst>
                                      </p:cBhvr>
                                      <p:to>
                                        <p:strVal val="solid"/>
                                      </p:to>
                                    </p:set>
                                    <p:set>
                                      <p:cBhvr>
                                        <p:cTn id="15" dur="1500" fill="hold"/>
                                        <p:tgtEl>
                                          <p:spTgt spid="20"/>
                                        </p:tgtEl>
                                        <p:attrNameLst>
                                          <p:attrName>fill.on</p:attrName>
                                        </p:attrNameLst>
                                      </p:cBhvr>
                                      <p:to>
                                        <p:strVal val="true"/>
                                      </p:to>
                                    </p:set>
                                  </p:childTnLst>
                                </p:cTn>
                              </p:par>
                              <p:par>
                                <p:cTn id="16" presetID="56" presetClass="path" presetSubtype="0" accel="50000" decel="50000" fill="hold" grpId="1" nodeType="withEffect">
                                  <p:stCondLst>
                                    <p:cond delay="0"/>
                                  </p:stCondLst>
                                  <p:childTnLst>
                                    <p:animMotion origin="layout" path="M -3.33333E-6 -7.40741E-7 L -0.26666 -0.31921 " pathEditMode="relative" rAng="0" ptsTypes="AA">
                                      <p:cBhvr>
                                        <p:cTn id="17" dur="2000" fill="hold"/>
                                        <p:tgtEl>
                                          <p:spTgt spid="22"/>
                                        </p:tgtEl>
                                        <p:attrNameLst>
                                          <p:attrName>ppt_x</p:attrName>
                                          <p:attrName>ppt_y</p:attrName>
                                        </p:attrNameLst>
                                      </p:cBhvr>
                                      <p:rCtr x="-13333" y="-15972"/>
                                    </p:animMotion>
                                  </p:childTnLst>
                                </p:cTn>
                              </p:par>
                              <p:par>
                                <p:cTn id="18" presetID="56" presetClass="path" presetSubtype="0" accel="50000" decel="50000" fill="hold" grpId="1" nodeType="withEffect">
                                  <p:stCondLst>
                                    <p:cond delay="0"/>
                                  </p:stCondLst>
                                  <p:childTnLst>
                                    <p:animMotion origin="layout" path="M -3.33333E-6 1.85185E-6 L -0.26666 -0.32037 " pathEditMode="relative" rAng="0" ptsTypes="AA">
                                      <p:cBhvr>
                                        <p:cTn id="19" dur="2000" fill="hold"/>
                                        <p:tgtEl>
                                          <p:spTgt spid="20"/>
                                        </p:tgtEl>
                                        <p:attrNameLst>
                                          <p:attrName>ppt_x</p:attrName>
                                          <p:attrName>ppt_y</p:attrName>
                                        </p:attrNameLst>
                                      </p:cBhvr>
                                      <p:rCtr x="-13333" y="-16019"/>
                                    </p:animMotion>
                                  </p:childTnLst>
                                </p:cTn>
                              </p:par>
                              <p:par>
                                <p:cTn id="20" presetID="3" presetClass="emph" presetSubtype="2" fill="hold" grpId="2" nodeType="withEffect">
                                  <p:stCondLst>
                                    <p:cond delay="0"/>
                                  </p:stCondLst>
                                  <p:childTnLst>
                                    <p:animClr clrSpc="rgb" dir="cw">
                                      <p:cBhvr override="childStyle">
                                        <p:cTn id="21" dur="2000" fill="hold"/>
                                        <p:tgtEl>
                                          <p:spTgt spid="22"/>
                                        </p:tgtEl>
                                        <p:attrNameLst>
                                          <p:attrName>style.color</p:attrName>
                                        </p:attrNameLst>
                                      </p:cBhvr>
                                      <p:to>
                                        <a:schemeClr val="bg1"/>
                                      </p:to>
                                    </p:animClr>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2" grpId="2"/>
      <p:bldP spid="23" grpId="0" animBg="1"/>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2743200" y="2425031"/>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2" name="TextBox 5"/>
          <p:cNvSpPr txBox="1">
            <a:spLocks noChangeArrowheads="1"/>
          </p:cNvSpPr>
          <p:nvPr/>
        </p:nvSpPr>
        <p:spPr bwMode="auto">
          <a:xfrm>
            <a:off x="2819400" y="3237011"/>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NAIS</a:t>
            </a:r>
            <a:endParaRPr lang="en-US" sz="2000" b="1" dirty="0"/>
          </a:p>
        </p:txBody>
      </p:sp>
      <p:sp>
        <p:nvSpPr>
          <p:cNvPr id="39" name="TextBox 38"/>
          <p:cNvSpPr txBox="1"/>
          <p:nvPr/>
        </p:nvSpPr>
        <p:spPr>
          <a:xfrm>
            <a:off x="1676400" y="259297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Financial aid and admissions</a:t>
            </a:r>
            <a:endParaRPr lang="en-US" sz="2400" dirty="0">
              <a:solidFill>
                <a:schemeClr val="bg1"/>
              </a:solidFill>
            </a:endParaRPr>
          </a:p>
        </p:txBody>
      </p:sp>
      <p:sp>
        <p:nvSpPr>
          <p:cNvPr id="40" name="TextBox 39"/>
          <p:cNvSpPr txBox="1"/>
          <p:nvPr/>
        </p:nvSpPr>
        <p:spPr>
          <a:xfrm>
            <a:off x="1676400" y="328272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Student populations</a:t>
            </a:r>
            <a:endParaRPr lang="en-US" sz="2400" dirty="0">
              <a:solidFill>
                <a:schemeClr val="bg1"/>
              </a:solidFill>
            </a:endParaRPr>
          </a:p>
        </p:txBody>
      </p:sp>
      <p:sp>
        <p:nvSpPr>
          <p:cNvPr id="46" name="TextBox 45"/>
          <p:cNvSpPr txBox="1"/>
          <p:nvPr/>
        </p:nvSpPr>
        <p:spPr>
          <a:xfrm>
            <a:off x="1676400" y="396457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Parent organizations</a:t>
            </a:r>
            <a:endParaRPr lang="en-US" sz="2400" dirty="0">
              <a:solidFill>
                <a:schemeClr val="bg1"/>
              </a:solidFill>
            </a:endParaRPr>
          </a:p>
        </p:txBody>
      </p:sp>
      <p:sp>
        <p:nvSpPr>
          <p:cNvPr id="47" name="TextBox 46"/>
          <p:cNvSpPr txBox="1"/>
          <p:nvPr/>
        </p:nvSpPr>
        <p:spPr>
          <a:xfrm>
            <a:off x="1676400" y="4622149"/>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Data from non-independent schools</a:t>
            </a:r>
            <a:endParaRPr lang="en-US" sz="2400" dirty="0">
              <a:solidFill>
                <a:schemeClr val="bg1"/>
              </a:solidFill>
            </a:endParaRPr>
          </a:p>
        </p:txBody>
      </p:sp>
      <p:sp>
        <p:nvSpPr>
          <p:cNvPr id="48" name="TextBox 47"/>
          <p:cNvSpPr txBox="1"/>
          <p:nvPr/>
        </p:nvSpPr>
        <p:spPr>
          <a:xfrm>
            <a:off x="1676400" y="530400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More data from independent schools</a:t>
            </a:r>
            <a:endParaRPr lang="en-US" sz="2400" dirty="0">
              <a:solidFill>
                <a:schemeClr val="bg1"/>
              </a:solidFill>
            </a:endParaRPr>
          </a:p>
        </p:txBody>
      </p:sp>
      <p:sp>
        <p:nvSpPr>
          <p:cNvPr id="55" name="Rectangle 5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60" name="TextBox 5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61" name="TextBox 6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62" name="Rounded Rectangle 61"/>
          <p:cNvSpPr/>
          <p:nvPr/>
        </p:nvSpPr>
        <p:spPr>
          <a:xfrm>
            <a:off x="7554192" y="3429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64" name="Rounded Rectangle 6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5441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20"/>
                                        </p:tgtEl>
                                        <p:attrNameLst>
                                          <p:attrName>fillcolor</p:attrName>
                                        </p:attrNameLst>
                                      </p:cBhvr>
                                      <p:to>
                                        <a:srgbClr val="E5E18F"/>
                                      </p:to>
                                    </p:animClr>
                                    <p:set>
                                      <p:cBhvr>
                                        <p:cTn id="14" dur="1500" fill="hold"/>
                                        <p:tgtEl>
                                          <p:spTgt spid="20"/>
                                        </p:tgtEl>
                                        <p:attrNameLst>
                                          <p:attrName>fill.type</p:attrName>
                                        </p:attrNameLst>
                                      </p:cBhvr>
                                      <p:to>
                                        <p:strVal val="solid"/>
                                      </p:to>
                                    </p:set>
                                    <p:set>
                                      <p:cBhvr>
                                        <p:cTn id="15" dur="1500" fill="hold"/>
                                        <p:tgtEl>
                                          <p:spTgt spid="20"/>
                                        </p:tgtEl>
                                        <p:attrNameLst>
                                          <p:attrName>fill.on</p:attrName>
                                        </p:attrNameLst>
                                      </p:cBhvr>
                                      <p:to>
                                        <p:strVal val="true"/>
                                      </p:to>
                                    </p:set>
                                  </p:childTnLst>
                                </p:cTn>
                              </p:par>
                              <p:par>
                                <p:cTn id="16" presetID="56" presetClass="path" presetSubtype="0" accel="50000" decel="50000" fill="hold" grpId="1" nodeType="withEffect">
                                  <p:stCondLst>
                                    <p:cond delay="0"/>
                                  </p:stCondLst>
                                  <p:childTnLst>
                                    <p:animMotion origin="layout" path="M -3.33333E-6 -7.40741E-7 L -0.26666 -0.31921 " pathEditMode="relative" rAng="0" ptsTypes="AA">
                                      <p:cBhvr>
                                        <p:cTn id="17" dur="2000" fill="hold"/>
                                        <p:tgtEl>
                                          <p:spTgt spid="22"/>
                                        </p:tgtEl>
                                        <p:attrNameLst>
                                          <p:attrName>ppt_x</p:attrName>
                                          <p:attrName>ppt_y</p:attrName>
                                        </p:attrNameLst>
                                      </p:cBhvr>
                                      <p:rCtr x="-13333" y="-15972"/>
                                    </p:animMotion>
                                  </p:childTnLst>
                                </p:cTn>
                              </p:par>
                              <p:par>
                                <p:cTn id="18" presetID="56" presetClass="path" presetSubtype="0" accel="50000" decel="50000" fill="hold" grpId="1" nodeType="withEffect">
                                  <p:stCondLst>
                                    <p:cond delay="0"/>
                                  </p:stCondLst>
                                  <p:childTnLst>
                                    <p:animMotion origin="layout" path="M -3.33333E-6 1.85185E-6 L -0.26666 -0.32037 " pathEditMode="relative" rAng="0" ptsTypes="AA">
                                      <p:cBhvr>
                                        <p:cTn id="19" dur="2000" fill="hold"/>
                                        <p:tgtEl>
                                          <p:spTgt spid="20"/>
                                        </p:tgtEl>
                                        <p:attrNameLst>
                                          <p:attrName>ppt_x</p:attrName>
                                          <p:attrName>ppt_y</p:attrName>
                                        </p:attrNameLst>
                                      </p:cBhvr>
                                      <p:rCtr x="-13333" y="-16019"/>
                                    </p:animMotion>
                                  </p:childTnLst>
                                </p:cTn>
                              </p:par>
                              <p:par>
                                <p:cTn id="20" presetID="3" presetClass="emph" presetSubtype="2" fill="hold" grpId="2" nodeType="withEffect">
                                  <p:stCondLst>
                                    <p:cond delay="0"/>
                                  </p:stCondLst>
                                  <p:childTnLst>
                                    <p:animClr clrSpc="rgb" dir="cw">
                                      <p:cBhvr override="childStyle">
                                        <p:cTn id="21" dur="2000" fill="hold"/>
                                        <p:tgtEl>
                                          <p:spTgt spid="22"/>
                                        </p:tgtEl>
                                        <p:attrNameLst>
                                          <p:attrName>style.color</p:attrName>
                                        </p:attrNameLst>
                                      </p:cBhvr>
                                      <p:to>
                                        <a:schemeClr val="bg1"/>
                                      </p:to>
                                    </p:animClr>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2" grpId="2"/>
      <p:bldP spid="39" grpId="0" animBg="1"/>
      <p:bldP spid="40" grpId="0" animBg="1"/>
      <p:bldP spid="46" grpId="0" animBg="1"/>
      <p:bldP spid="47" grpId="0" animBg="1"/>
      <p:bldP spid="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2743200" y="2425031"/>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2" name="TextBox 5"/>
          <p:cNvSpPr txBox="1">
            <a:spLocks noChangeArrowheads="1"/>
          </p:cNvSpPr>
          <p:nvPr/>
        </p:nvSpPr>
        <p:spPr bwMode="auto">
          <a:xfrm>
            <a:off x="2819400" y="3054640"/>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NAIS members</a:t>
            </a:r>
            <a:endParaRPr lang="en-US" sz="2000" b="1" dirty="0"/>
          </a:p>
        </p:txBody>
      </p:sp>
      <p:sp>
        <p:nvSpPr>
          <p:cNvPr id="41" name="TextBox 40"/>
          <p:cNvSpPr txBox="1"/>
          <p:nvPr/>
        </p:nvSpPr>
        <p:spPr>
          <a:xfrm>
            <a:off x="1981200" y="22264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Plan for financial aid and admissions</a:t>
            </a:r>
            <a:endParaRPr lang="en-US" sz="2400" dirty="0">
              <a:solidFill>
                <a:schemeClr val="bg1"/>
              </a:solidFill>
            </a:endParaRPr>
          </a:p>
        </p:txBody>
      </p:sp>
      <p:sp>
        <p:nvSpPr>
          <p:cNvPr id="42" name="TextBox 41"/>
          <p:cNvSpPr txBox="1"/>
          <p:nvPr/>
        </p:nvSpPr>
        <p:spPr>
          <a:xfrm>
            <a:off x="1981200" y="91239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Plan early and prudently</a:t>
            </a:r>
            <a:endParaRPr lang="en-US" sz="2400" dirty="0">
              <a:solidFill>
                <a:schemeClr val="bg1"/>
              </a:solidFill>
            </a:endParaRPr>
          </a:p>
        </p:txBody>
      </p:sp>
      <p:sp>
        <p:nvSpPr>
          <p:cNvPr id="43" name="TextBox 42"/>
          <p:cNvSpPr txBox="1"/>
          <p:nvPr/>
        </p:nvSpPr>
        <p:spPr>
          <a:xfrm>
            <a:off x="1981200" y="159424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Consider new populations</a:t>
            </a:r>
            <a:endParaRPr lang="en-US" sz="2400" dirty="0">
              <a:solidFill>
                <a:schemeClr val="bg1"/>
              </a:solidFill>
            </a:endParaRPr>
          </a:p>
        </p:txBody>
      </p:sp>
      <p:sp>
        <p:nvSpPr>
          <p:cNvPr id="44" name="TextBox 43"/>
          <p:cNvSpPr txBox="1"/>
          <p:nvPr/>
        </p:nvSpPr>
        <p:spPr>
          <a:xfrm>
            <a:off x="1981200" y="2251820"/>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Continue to set goals</a:t>
            </a:r>
            <a:endParaRPr lang="en-US" sz="2400" dirty="0">
              <a:solidFill>
                <a:schemeClr val="bg1"/>
              </a:solidFill>
            </a:endParaRPr>
          </a:p>
        </p:txBody>
      </p:sp>
      <p:sp>
        <p:nvSpPr>
          <p:cNvPr id="45" name="TextBox 44"/>
          <p:cNvSpPr txBox="1"/>
          <p:nvPr/>
        </p:nvSpPr>
        <p:spPr>
          <a:xfrm>
            <a:off x="1981200" y="2933674"/>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Invest in social media</a:t>
            </a:r>
            <a:endParaRPr lang="en-US" sz="2400" dirty="0">
              <a:solidFill>
                <a:schemeClr val="bg1"/>
              </a:solidFill>
            </a:endParaRPr>
          </a:p>
        </p:txBody>
      </p:sp>
      <p:sp>
        <p:nvSpPr>
          <p:cNvPr id="39" name="TextBox 38"/>
          <p:cNvSpPr txBox="1"/>
          <p:nvPr/>
        </p:nvSpPr>
        <p:spPr>
          <a:xfrm>
            <a:off x="1981200" y="357049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6. Watch entry grade enrollment</a:t>
            </a:r>
            <a:endParaRPr lang="en-US" sz="2400" dirty="0">
              <a:solidFill>
                <a:schemeClr val="bg1"/>
              </a:solidFill>
            </a:endParaRPr>
          </a:p>
        </p:txBody>
      </p:sp>
      <p:sp>
        <p:nvSpPr>
          <p:cNvPr id="40" name="TextBox 39"/>
          <p:cNvSpPr txBox="1"/>
          <p:nvPr/>
        </p:nvSpPr>
        <p:spPr>
          <a:xfrm>
            <a:off x="1981200" y="426024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7. Promote organizational learning</a:t>
            </a:r>
            <a:endParaRPr lang="en-US" sz="2400" dirty="0">
              <a:solidFill>
                <a:schemeClr val="bg1"/>
              </a:solidFill>
            </a:endParaRPr>
          </a:p>
        </p:txBody>
      </p:sp>
      <p:sp>
        <p:nvSpPr>
          <p:cNvPr id="46" name="TextBox 45"/>
          <p:cNvSpPr txBox="1"/>
          <p:nvPr/>
        </p:nvSpPr>
        <p:spPr>
          <a:xfrm>
            <a:off x="1981200" y="494209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8. Benchmark thoughtfully</a:t>
            </a:r>
            <a:endParaRPr lang="en-US" sz="2400" dirty="0">
              <a:solidFill>
                <a:schemeClr val="bg1"/>
              </a:solidFill>
            </a:endParaRPr>
          </a:p>
        </p:txBody>
      </p:sp>
      <p:sp>
        <p:nvSpPr>
          <p:cNvPr id="47" name="TextBox 46"/>
          <p:cNvSpPr txBox="1"/>
          <p:nvPr/>
        </p:nvSpPr>
        <p:spPr>
          <a:xfrm>
            <a:off x="1981200" y="5599669"/>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9. Focus on community</a:t>
            </a:r>
            <a:endParaRPr lang="en-US" sz="2400" dirty="0">
              <a:solidFill>
                <a:schemeClr val="bg1"/>
              </a:solidFill>
            </a:endParaRPr>
          </a:p>
        </p:txBody>
      </p:sp>
      <p:sp>
        <p:nvSpPr>
          <p:cNvPr id="48" name="TextBox 47"/>
          <p:cNvSpPr txBox="1"/>
          <p:nvPr/>
        </p:nvSpPr>
        <p:spPr>
          <a:xfrm>
            <a:off x="1981200" y="628152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10. Stay true to the mission</a:t>
            </a:r>
            <a:endParaRPr lang="en-US" sz="2400" dirty="0">
              <a:solidFill>
                <a:schemeClr val="bg1"/>
              </a:solidFill>
            </a:endParaRPr>
          </a:p>
        </p:txBody>
      </p:sp>
      <p:sp>
        <p:nvSpPr>
          <p:cNvPr id="49" name="Rectangle 4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4" name="TextBox 5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5" name="TextBox 5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6" name="Rounded Rectangle 55"/>
          <p:cNvSpPr/>
          <p:nvPr/>
        </p:nvSpPr>
        <p:spPr>
          <a:xfrm>
            <a:off x="7554192" y="3429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8" name="Rounded Rectangle 57"/>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7891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20"/>
                                        </p:tgtEl>
                                        <p:attrNameLst>
                                          <p:attrName>fillcolor</p:attrName>
                                        </p:attrNameLst>
                                      </p:cBhvr>
                                      <p:to>
                                        <a:srgbClr val="E5E18F"/>
                                      </p:to>
                                    </p:animClr>
                                    <p:set>
                                      <p:cBhvr>
                                        <p:cTn id="14" dur="1500" fill="hold"/>
                                        <p:tgtEl>
                                          <p:spTgt spid="20"/>
                                        </p:tgtEl>
                                        <p:attrNameLst>
                                          <p:attrName>fill.type</p:attrName>
                                        </p:attrNameLst>
                                      </p:cBhvr>
                                      <p:to>
                                        <p:strVal val="solid"/>
                                      </p:to>
                                    </p:set>
                                    <p:set>
                                      <p:cBhvr>
                                        <p:cTn id="15" dur="1500" fill="hold"/>
                                        <p:tgtEl>
                                          <p:spTgt spid="20"/>
                                        </p:tgtEl>
                                        <p:attrNameLst>
                                          <p:attrName>fill.on</p:attrName>
                                        </p:attrNameLst>
                                      </p:cBhvr>
                                      <p:to>
                                        <p:strVal val="true"/>
                                      </p:to>
                                    </p:set>
                                  </p:childTnLst>
                                </p:cTn>
                              </p:par>
                              <p:par>
                                <p:cTn id="16" presetID="56" presetClass="path" presetSubtype="0" accel="50000" decel="50000" fill="hold" grpId="1" nodeType="withEffect">
                                  <p:stCondLst>
                                    <p:cond delay="0"/>
                                  </p:stCondLst>
                                  <p:childTnLst>
                                    <p:animMotion origin="layout" path="M -3.33333E-6 -7.40741E-7 L -0.26666 -0.31921 " pathEditMode="relative" rAng="0" ptsTypes="AA">
                                      <p:cBhvr>
                                        <p:cTn id="17" dur="2000" fill="hold"/>
                                        <p:tgtEl>
                                          <p:spTgt spid="22"/>
                                        </p:tgtEl>
                                        <p:attrNameLst>
                                          <p:attrName>ppt_x</p:attrName>
                                          <p:attrName>ppt_y</p:attrName>
                                        </p:attrNameLst>
                                      </p:cBhvr>
                                      <p:rCtr x="-13333" y="-15972"/>
                                    </p:animMotion>
                                  </p:childTnLst>
                                </p:cTn>
                              </p:par>
                              <p:par>
                                <p:cTn id="18" presetID="56" presetClass="path" presetSubtype="0" accel="50000" decel="50000" fill="hold" grpId="1" nodeType="withEffect">
                                  <p:stCondLst>
                                    <p:cond delay="0"/>
                                  </p:stCondLst>
                                  <p:childTnLst>
                                    <p:animMotion origin="layout" path="M -3.33333E-6 1.85185E-6 L -0.26666 -0.32037 " pathEditMode="relative" rAng="0" ptsTypes="AA">
                                      <p:cBhvr>
                                        <p:cTn id="19" dur="2000" fill="hold"/>
                                        <p:tgtEl>
                                          <p:spTgt spid="20"/>
                                        </p:tgtEl>
                                        <p:attrNameLst>
                                          <p:attrName>ppt_x</p:attrName>
                                          <p:attrName>ppt_y</p:attrName>
                                        </p:attrNameLst>
                                      </p:cBhvr>
                                      <p:rCtr x="-13333" y="-16019"/>
                                    </p:animMotion>
                                  </p:childTnLst>
                                </p:cTn>
                              </p:par>
                              <p:par>
                                <p:cTn id="20" presetID="3" presetClass="emph" presetSubtype="2" fill="hold" grpId="2" nodeType="withEffect">
                                  <p:stCondLst>
                                    <p:cond delay="0"/>
                                  </p:stCondLst>
                                  <p:childTnLst>
                                    <p:animClr clrSpc="rgb" dir="cw">
                                      <p:cBhvr override="childStyle">
                                        <p:cTn id="21" dur="2000" fill="hold"/>
                                        <p:tgtEl>
                                          <p:spTgt spid="22"/>
                                        </p:tgtEl>
                                        <p:attrNameLst>
                                          <p:attrName>style.color</p:attrName>
                                        </p:attrNameLst>
                                      </p:cBhvr>
                                      <p:to>
                                        <a:schemeClr val="bg1"/>
                                      </p:to>
                                    </p:animClr>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000"/>
                                        <p:tgtEl>
                                          <p:spTgt spid="46"/>
                                        </p:tgtEl>
                                      </p:cBhvr>
                                    </p:animEffect>
                                    <p:anim calcmode="lin" valueType="num">
                                      <p:cBhvr>
                                        <p:cTn id="76" dur="1000" fill="hold"/>
                                        <p:tgtEl>
                                          <p:spTgt spid="46"/>
                                        </p:tgtEl>
                                        <p:attrNameLst>
                                          <p:attrName>ppt_x</p:attrName>
                                        </p:attrNameLst>
                                      </p:cBhvr>
                                      <p:tavLst>
                                        <p:tav tm="0">
                                          <p:val>
                                            <p:strVal val="#ppt_x"/>
                                          </p:val>
                                        </p:tav>
                                        <p:tav tm="100000">
                                          <p:val>
                                            <p:strVal val="#ppt_x"/>
                                          </p:val>
                                        </p:tav>
                                      </p:tavLst>
                                    </p:anim>
                                    <p:anim calcmode="lin" valueType="num">
                                      <p:cBhvr>
                                        <p:cTn id="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2" grpId="2"/>
      <p:bldP spid="41" grpId="0" animBg="1"/>
      <p:bldP spid="42" grpId="0" animBg="1"/>
      <p:bldP spid="43" grpId="0" animBg="1"/>
      <p:bldP spid="44" grpId="0" animBg="1"/>
      <p:bldP spid="45" grpId="0" animBg="1"/>
      <p:bldP spid="39" grpId="0" animBg="1"/>
      <p:bldP spid="40" grpId="0" animBg="1"/>
      <p:bldP spid="46" grpId="0" animBg="1"/>
      <p:bldP spid="47" grpId="0" animBg="1"/>
      <p:bldP spid="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7" name="TextBox 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8" name="TextBox 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9" name="Rounded Rectangle 8"/>
          <p:cNvSpPr/>
          <p:nvPr/>
        </p:nvSpPr>
        <p:spPr>
          <a:xfrm>
            <a:off x="7554192" y="3429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11" name="Rounded Rectangle 10"/>
          <p:cNvSpPr/>
          <p:nvPr/>
        </p:nvSpPr>
        <p:spPr>
          <a:xfrm>
            <a:off x="7554192" y="4190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
        <p:nvSpPr>
          <p:cNvPr id="13" name="TextBox 12"/>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Other Aspects of the Study</a:t>
            </a:r>
            <a:endParaRPr lang="en-US" sz="2400" dirty="0">
              <a:solidFill>
                <a:schemeClr val="bg1"/>
              </a:solidFill>
            </a:endParaRPr>
          </a:p>
        </p:txBody>
      </p:sp>
      <p:sp>
        <p:nvSpPr>
          <p:cNvPr id="14" name="TextBox 13"/>
          <p:cNvSpPr txBox="1"/>
          <p:nvPr/>
        </p:nvSpPr>
        <p:spPr>
          <a:xfrm>
            <a:off x="990600" y="1737441"/>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Coed </a:t>
            </a:r>
            <a:r>
              <a:rPr lang="en-US" sz="2000" b="1" dirty="0" smtClean="0">
                <a:solidFill>
                  <a:schemeClr val="bg1"/>
                </a:solidFill>
              </a:rPr>
              <a:t>and</a:t>
            </a:r>
            <a:r>
              <a:rPr lang="en-US" sz="2000" b="1" dirty="0" smtClean="0">
                <a:solidFill>
                  <a:schemeClr val="bg1"/>
                </a:solidFill>
              </a:rPr>
              <a:t> </a:t>
            </a:r>
            <a:r>
              <a:rPr lang="en-US" sz="2000" b="1" dirty="0" smtClean="0">
                <a:solidFill>
                  <a:schemeClr val="bg1"/>
                </a:solidFill>
              </a:rPr>
              <a:t>Single-Gender</a:t>
            </a:r>
          </a:p>
        </p:txBody>
      </p:sp>
      <p:cxnSp>
        <p:nvCxnSpPr>
          <p:cNvPr id="15" name="Straight Connector 14"/>
          <p:cNvCxnSpPr/>
          <p:nvPr/>
        </p:nvCxnSpPr>
        <p:spPr>
          <a:xfrm flipH="1">
            <a:off x="990600" y="1179611"/>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990600" y="2391551"/>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Day </a:t>
            </a:r>
            <a:r>
              <a:rPr lang="en-US" sz="2000" b="1" dirty="0" smtClean="0">
                <a:solidFill>
                  <a:schemeClr val="bg1"/>
                </a:solidFill>
              </a:rPr>
              <a:t>and</a:t>
            </a:r>
            <a:r>
              <a:rPr lang="en-US" sz="2000" b="1" dirty="0" smtClean="0">
                <a:solidFill>
                  <a:schemeClr val="bg1"/>
                </a:solidFill>
              </a:rPr>
              <a:t> </a:t>
            </a:r>
            <a:r>
              <a:rPr lang="en-US" sz="2000" b="1" dirty="0" smtClean="0">
                <a:solidFill>
                  <a:schemeClr val="bg1"/>
                </a:solidFill>
              </a:rPr>
              <a:t>Boarding</a:t>
            </a:r>
          </a:p>
        </p:txBody>
      </p:sp>
      <p:sp>
        <p:nvSpPr>
          <p:cNvPr id="17" name="TextBox 16"/>
          <p:cNvSpPr txBox="1"/>
          <p:nvPr/>
        </p:nvSpPr>
        <p:spPr>
          <a:xfrm>
            <a:off x="990600" y="3034143"/>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Southeast and Rest of Nation</a:t>
            </a:r>
            <a:endParaRPr lang="en-US" sz="2000" b="1" dirty="0" smtClean="0">
              <a:solidFill>
                <a:schemeClr val="bg1"/>
              </a:solidFill>
            </a:endParaRPr>
          </a:p>
        </p:txBody>
      </p:sp>
      <p:sp>
        <p:nvSpPr>
          <p:cNvPr id="18" name="TextBox 17"/>
          <p:cNvSpPr txBox="1"/>
          <p:nvPr/>
        </p:nvSpPr>
        <p:spPr>
          <a:xfrm>
            <a:off x="990600" y="3706090"/>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Age of School</a:t>
            </a:r>
            <a:endParaRPr lang="en-US" sz="2000" b="1" dirty="0" smtClean="0">
              <a:solidFill>
                <a:schemeClr val="bg1"/>
              </a:solidFill>
            </a:endParaRPr>
          </a:p>
        </p:txBody>
      </p:sp>
      <p:sp>
        <p:nvSpPr>
          <p:cNvPr id="19" name="TextBox 18"/>
          <p:cNvSpPr txBox="1"/>
          <p:nvPr/>
        </p:nvSpPr>
        <p:spPr>
          <a:xfrm>
            <a:off x="990600" y="4343398"/>
            <a:ext cx="5673436" cy="400110"/>
          </a:xfrm>
          <a:prstGeom prst="rect">
            <a:avLst/>
          </a:prstGeom>
          <a:solidFill>
            <a:srgbClr val="CDCD8F"/>
          </a:solidFill>
          <a:ln>
            <a:solidFill>
              <a:schemeClr val="accent3">
                <a:lumMod val="50000"/>
              </a:schemeClr>
            </a:solidFill>
          </a:ln>
        </p:spPr>
        <p:txBody>
          <a:bodyPr wrap="square" rtlCol="0">
            <a:spAutoFit/>
          </a:bodyPr>
          <a:lstStyle/>
          <a:p>
            <a:pPr lvl="0"/>
            <a:r>
              <a:rPr lang="en-US" sz="2000" b="1" dirty="0" smtClean="0">
                <a:solidFill>
                  <a:schemeClr val="bg1"/>
                </a:solidFill>
              </a:rPr>
              <a:t>Size differences</a:t>
            </a:r>
            <a:endParaRPr lang="en-US" sz="2000" b="1" dirty="0" smtClean="0">
              <a:solidFill>
                <a:schemeClr val="bg1"/>
              </a:solidFill>
            </a:endParaRPr>
          </a:p>
        </p:txBody>
      </p:sp>
    </p:spTree>
    <p:extLst>
      <p:ext uri="{BB962C8B-B14F-4D97-AF65-F5344CB8AC3E}">
        <p14:creationId xmlns:p14="http://schemas.microsoft.com/office/powerpoint/2010/main" val="13187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5"/>
          <p:cNvSpPr>
            <a:spLocks noChangeArrowheads="1"/>
          </p:cNvSpPr>
          <p:nvPr/>
        </p:nvSpPr>
        <p:spPr bwMode="auto">
          <a:xfrm>
            <a:off x="2743200" y="2425031"/>
            <a:ext cx="1981200" cy="1981200"/>
          </a:xfrm>
          <a:prstGeom prst="ellipse">
            <a:avLst/>
          </a:prstGeom>
          <a:solidFill>
            <a:srgbClr val="CDCD8F"/>
          </a:solidFill>
          <a:ln w="9525">
            <a:solidFill>
              <a:schemeClr val="tx1"/>
            </a:solidFill>
            <a:round/>
            <a:headEnd/>
            <a:tailEnd/>
          </a:ln>
        </p:spPr>
        <p:txBody>
          <a:bodyPr wrap="none" anchor="ctr"/>
          <a:lstStyle/>
          <a:p>
            <a:endParaRPr lang="en-US"/>
          </a:p>
        </p:txBody>
      </p:sp>
      <p:sp>
        <p:nvSpPr>
          <p:cNvPr id="20" name="TextBox 5"/>
          <p:cNvSpPr txBox="1">
            <a:spLocks noChangeArrowheads="1"/>
          </p:cNvSpPr>
          <p:nvPr/>
        </p:nvSpPr>
        <p:spPr bwMode="auto">
          <a:xfrm>
            <a:off x="2819400" y="3228945"/>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solidFill>
                  <a:schemeClr val="bg1"/>
                </a:solidFill>
              </a:rPr>
              <a:t>Questions?</a:t>
            </a:r>
            <a:endParaRPr lang="en-US" sz="2000" b="1" dirty="0">
              <a:solidFill>
                <a:schemeClr val="bg1"/>
              </a:solidFill>
            </a:endParaRPr>
          </a:p>
        </p:txBody>
      </p:sp>
      <p:sp>
        <p:nvSpPr>
          <p:cNvPr id="48" name="Rectangle 47"/>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3" name="TextBox 5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4" name="TextBox 5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5" name="Rounded Rectangle 54"/>
          <p:cNvSpPr/>
          <p:nvPr/>
        </p:nvSpPr>
        <p:spPr>
          <a:xfrm>
            <a:off x="7554192" y="3429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7" name="Rounded Rectangle 56"/>
          <p:cNvSpPr/>
          <p:nvPr/>
        </p:nvSpPr>
        <p:spPr>
          <a:xfrm>
            <a:off x="7554192" y="4190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877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19"/>
                                        </p:tgtEl>
                                        <p:attrNameLst>
                                          <p:attrName>fillcolor</p:attrName>
                                        </p:attrNameLst>
                                      </p:cBhvr>
                                      <p:to>
                                        <a:srgbClr val="669900"/>
                                      </p:to>
                                    </p:animClr>
                                    <p:set>
                                      <p:cBhvr>
                                        <p:cTn id="14" dur="1500" fill="hold"/>
                                        <p:tgtEl>
                                          <p:spTgt spid="19"/>
                                        </p:tgtEl>
                                        <p:attrNameLst>
                                          <p:attrName>fill.type</p:attrName>
                                        </p:attrNameLst>
                                      </p:cBhvr>
                                      <p:to>
                                        <p:strVal val="solid"/>
                                      </p:to>
                                    </p:set>
                                    <p:set>
                                      <p:cBhvr>
                                        <p:cTn id="15" dur="1500" fill="hold"/>
                                        <p:tgtEl>
                                          <p:spTgt spid="19"/>
                                        </p:tgtEl>
                                        <p:attrNameLst>
                                          <p:attrName>fill.on</p:attrName>
                                        </p:attrNameLst>
                                      </p:cBhvr>
                                      <p:to>
                                        <p:strVal val="true"/>
                                      </p:to>
                                    </p:set>
                                  </p:childTnLst>
                                </p:cTn>
                              </p:par>
                              <p:par>
                                <p:cTn id="16" presetID="3" presetClass="emph" presetSubtype="2" fill="hold" grpId="2" nodeType="withEffect">
                                  <p:stCondLst>
                                    <p:cond delay="0"/>
                                  </p:stCondLst>
                                  <p:childTnLst>
                                    <p:animClr clrSpc="rgb" dir="cw">
                                      <p:cBhvr override="childStyle">
                                        <p:cTn id="17" dur="2000" fill="hold"/>
                                        <p:tgtEl>
                                          <p:spTgt spid="20"/>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1.jpg"/>
          <p:cNvPicPr/>
          <p:nvPr/>
        </p:nvPicPr>
        <p:blipFill rotWithShape="1">
          <a:blip r:embed="rId2">
            <a:extLst>
              <a:ext uri="{28A0092B-C50C-407E-A947-70E740481C1C}">
                <a14:useLocalDpi xmlns:a14="http://schemas.microsoft.com/office/drawing/2010/main" val="0"/>
              </a:ext>
            </a:extLst>
          </a:blip>
          <a:srcRect l="-1" r="-3213"/>
          <a:stretch/>
        </p:blipFill>
        <p:spPr bwMode="auto">
          <a:xfrm rot="5400000">
            <a:off x="495297" y="-1409699"/>
            <a:ext cx="8305801" cy="10058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32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2.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5299" y="-1409701"/>
            <a:ext cx="8991600" cy="10744202"/>
          </a:xfrm>
          <a:prstGeom prst="rect">
            <a:avLst/>
          </a:prstGeom>
          <a:noFill/>
          <a:ln>
            <a:noFill/>
          </a:ln>
        </p:spPr>
      </p:pic>
    </p:spTree>
    <p:extLst>
      <p:ext uri="{BB962C8B-B14F-4D97-AF65-F5344CB8AC3E}">
        <p14:creationId xmlns:p14="http://schemas.microsoft.com/office/powerpoint/2010/main" val="391544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
          <p:cNvSpPr>
            <a:spLocks noChangeArrowheads="1"/>
          </p:cNvSpPr>
          <p:nvPr/>
        </p:nvSpPr>
        <p:spPr bwMode="auto">
          <a:xfrm>
            <a:off x="4876800" y="798489"/>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46" name="TextBox 5"/>
          <p:cNvSpPr txBox="1">
            <a:spLocks noChangeArrowheads="1"/>
          </p:cNvSpPr>
          <p:nvPr/>
        </p:nvSpPr>
        <p:spPr bwMode="auto">
          <a:xfrm>
            <a:off x="4953000" y="1447347"/>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School Site Visits</a:t>
            </a:r>
            <a:endParaRPr lang="en-US" sz="2000" b="1" dirty="0"/>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82" y="2785075"/>
            <a:ext cx="4322618" cy="39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7554192" y="1905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1" name="TextBox 4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2" name="TextBox 4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3" name="Rounded Rectangle 4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7" name="Rounded Rectangle 4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6589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3.33333E-6 -1.48148E-6 L -0.25 -0.0294 " pathEditMode="relative" rAng="0" ptsTypes="AA">
                                      <p:cBhvr>
                                        <p:cTn id="6" dur="1500" fill="hold"/>
                                        <p:tgtEl>
                                          <p:spTgt spid="46"/>
                                        </p:tgtEl>
                                        <p:attrNameLst>
                                          <p:attrName>ppt_x</p:attrName>
                                          <p:attrName>ppt_y</p:attrName>
                                        </p:attrNameLst>
                                      </p:cBhvr>
                                      <p:rCtr x="-12500" y="-1481"/>
                                    </p:animMotion>
                                  </p:childTnLst>
                                </p:cTn>
                              </p:par>
                              <p:par>
                                <p:cTn id="7" presetID="35" presetClass="path" presetSubtype="0" accel="50000" decel="50000" fill="hold" grpId="0" nodeType="withEffect">
                                  <p:stCondLst>
                                    <p:cond delay="0"/>
                                  </p:stCondLst>
                                  <p:childTnLst>
                                    <p:animMotion origin="layout" path="M 3.33333E-6 3.7037E-7 L -0.25 -0.02755 " pathEditMode="relative" rAng="0" ptsTypes="AA">
                                      <p:cBhvr>
                                        <p:cTn id="8" dur="1500" fill="hold"/>
                                        <p:tgtEl>
                                          <p:spTgt spid="45"/>
                                        </p:tgtEl>
                                        <p:attrNameLst>
                                          <p:attrName>ppt_x</p:attrName>
                                          <p:attrName>ppt_y</p:attrName>
                                        </p:attrNameLst>
                                      </p:cBhvr>
                                      <p:rCtr x="-12500" y="-1389"/>
                                    </p:animMotion>
                                  </p:childTnLst>
                                </p:cTn>
                              </p:par>
                              <p:par>
                                <p:cTn id="9" presetID="10" presetClass="entr" presetSubtype="0" fill="hold" nodeType="withEffect">
                                  <p:stCondLst>
                                    <p:cond delay="0"/>
                                  </p:stCondLst>
                                  <p:childTnLst>
                                    <p:set>
                                      <p:cBhvr>
                                        <p:cTn id="10" dur="1" fill="hold">
                                          <p:stCondLst>
                                            <p:cond delay="0"/>
                                          </p:stCondLst>
                                        </p:cTn>
                                        <p:tgtEl>
                                          <p:spTgt spid="19457"/>
                                        </p:tgtEl>
                                        <p:attrNameLst>
                                          <p:attrName>style.visibility</p:attrName>
                                        </p:attrNameLst>
                                      </p:cBhvr>
                                      <p:to>
                                        <p:strVal val="visible"/>
                                      </p:to>
                                    </p:set>
                                    <p:animEffect transition="in" filter="fade">
                                      <p:cBhvr>
                                        <p:cTn id="11" dur="1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3.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199" y="-838202"/>
            <a:ext cx="9372599" cy="10287004"/>
          </a:xfrm>
          <a:prstGeom prst="rect">
            <a:avLst/>
          </a:prstGeom>
          <a:noFill/>
          <a:ln>
            <a:noFill/>
          </a:ln>
        </p:spPr>
      </p:pic>
    </p:spTree>
    <p:extLst>
      <p:ext uri="{BB962C8B-B14F-4D97-AF65-F5344CB8AC3E}">
        <p14:creationId xmlns:p14="http://schemas.microsoft.com/office/powerpoint/2010/main" val="35522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4.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 y="-1104900"/>
            <a:ext cx="8915398" cy="10210802"/>
          </a:xfrm>
          <a:prstGeom prst="rect">
            <a:avLst/>
          </a:prstGeom>
          <a:noFill/>
          <a:ln>
            <a:noFill/>
          </a:ln>
        </p:spPr>
      </p:pic>
    </p:spTree>
    <p:extLst>
      <p:ext uri="{BB962C8B-B14F-4D97-AF65-F5344CB8AC3E}">
        <p14:creationId xmlns:p14="http://schemas.microsoft.com/office/powerpoint/2010/main" val="16759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5.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8199" y="-1905000"/>
            <a:ext cx="7848598" cy="10591802"/>
          </a:xfrm>
          <a:prstGeom prst="rect">
            <a:avLst/>
          </a:prstGeom>
          <a:noFill/>
          <a:ln>
            <a:noFill/>
          </a:ln>
        </p:spPr>
      </p:pic>
    </p:spTree>
    <p:extLst>
      <p:ext uri="{BB962C8B-B14F-4D97-AF65-F5344CB8AC3E}">
        <p14:creationId xmlns:p14="http://schemas.microsoft.com/office/powerpoint/2010/main" val="256389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7.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 y="-723900"/>
            <a:ext cx="10439400" cy="10972800"/>
          </a:xfrm>
          <a:prstGeom prst="rect">
            <a:avLst/>
          </a:prstGeom>
          <a:noFill/>
          <a:ln>
            <a:noFill/>
          </a:ln>
        </p:spPr>
      </p:pic>
    </p:spTree>
    <p:extLst>
      <p:ext uri="{BB962C8B-B14F-4D97-AF65-F5344CB8AC3E}">
        <p14:creationId xmlns:p14="http://schemas.microsoft.com/office/powerpoint/2010/main" val="329946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8.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 y="-876300"/>
            <a:ext cx="9829800" cy="11125200"/>
          </a:xfrm>
          <a:prstGeom prst="rect">
            <a:avLst/>
          </a:prstGeom>
          <a:noFill/>
          <a:ln>
            <a:noFill/>
          </a:ln>
        </p:spPr>
      </p:pic>
    </p:spTree>
    <p:extLst>
      <p:ext uri="{BB962C8B-B14F-4D97-AF65-F5344CB8AC3E}">
        <p14:creationId xmlns:p14="http://schemas.microsoft.com/office/powerpoint/2010/main" val="4143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9.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2899" y="-952499"/>
            <a:ext cx="10439398" cy="11277600"/>
          </a:xfrm>
          <a:prstGeom prst="rect">
            <a:avLst/>
          </a:prstGeom>
          <a:noFill/>
          <a:ln>
            <a:noFill/>
          </a:ln>
        </p:spPr>
      </p:pic>
    </p:spTree>
    <p:extLst>
      <p:ext uri="{BB962C8B-B14F-4D97-AF65-F5344CB8AC3E}">
        <p14:creationId xmlns:p14="http://schemas.microsoft.com/office/powerpoint/2010/main" val="279269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10.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0102" y="-571500"/>
            <a:ext cx="10972802" cy="10591804"/>
          </a:xfrm>
          <a:prstGeom prst="rect">
            <a:avLst/>
          </a:prstGeom>
          <a:noFill/>
          <a:ln>
            <a:noFill/>
          </a:ln>
        </p:spPr>
      </p:pic>
    </p:spTree>
    <p:extLst>
      <p:ext uri="{BB962C8B-B14F-4D97-AF65-F5344CB8AC3E}">
        <p14:creationId xmlns:p14="http://schemas.microsoft.com/office/powerpoint/2010/main" val="56857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11.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2" y="-952502"/>
            <a:ext cx="10439400" cy="11430003"/>
          </a:xfrm>
          <a:prstGeom prst="rect">
            <a:avLst/>
          </a:prstGeom>
          <a:noFill/>
          <a:ln>
            <a:noFill/>
          </a:ln>
        </p:spPr>
      </p:pic>
    </p:spTree>
    <p:extLst>
      <p:ext uri="{BB962C8B-B14F-4D97-AF65-F5344CB8AC3E}">
        <p14:creationId xmlns:p14="http://schemas.microsoft.com/office/powerpoint/2010/main" val="24387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12.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397" y="-1066800"/>
            <a:ext cx="9448801" cy="10515601"/>
          </a:xfrm>
          <a:prstGeom prst="rect">
            <a:avLst/>
          </a:prstGeom>
          <a:noFill/>
          <a:ln>
            <a:noFill/>
          </a:ln>
        </p:spPr>
      </p:pic>
    </p:spTree>
    <p:extLst>
      <p:ext uri="{BB962C8B-B14F-4D97-AF65-F5344CB8AC3E}">
        <p14:creationId xmlns:p14="http://schemas.microsoft.com/office/powerpoint/2010/main" val="299131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Extended admissions season</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sp>
        <p:nvSpPr>
          <p:cNvPr id="2" name="Rectangle 1"/>
          <p:cNvSpPr/>
          <p:nvPr/>
        </p:nvSpPr>
        <p:spPr>
          <a:xfrm>
            <a:off x="1004454" y="1922804"/>
            <a:ext cx="5320145" cy="2677656"/>
          </a:xfrm>
          <a:prstGeom prst="rect">
            <a:avLst/>
          </a:prstGeom>
        </p:spPr>
        <p:txBody>
          <a:bodyPr wrap="square">
            <a:spAutoFit/>
          </a:bodyPr>
          <a:lstStyle/>
          <a:p>
            <a:r>
              <a:rPr lang="en-US" sz="2400" b="1" dirty="0">
                <a:latin typeface="Corbel" pitchFamily="34" charset="0"/>
              </a:rPr>
              <a:t>“We did more admissions process later in the year. We start at the same time, but we have more families coming late in the process. In July, we were still adding to our classes. Our admissions timeline is stretched out.” </a:t>
            </a:r>
            <a:endParaRPr lang="en-US" sz="2400" dirty="0">
              <a:latin typeface="Corbel" pitchFamily="34" charset="0"/>
            </a:endParaRPr>
          </a:p>
          <a:p>
            <a:r>
              <a:rPr lang="en-US" sz="2400" b="1" i="1" dirty="0">
                <a:latin typeface="Corbel" pitchFamily="34" charset="0"/>
              </a:rPr>
              <a:t>(Episcopal, Division Head) </a:t>
            </a:r>
            <a:endParaRPr lang="en-US" sz="2400" dirty="0">
              <a:latin typeface="Corbel" pitchFamily="34" charset="0"/>
            </a:endParaRPr>
          </a:p>
        </p:txBody>
      </p:sp>
    </p:spTree>
    <p:extLst>
      <p:ext uri="{BB962C8B-B14F-4D97-AF65-F5344CB8AC3E}">
        <p14:creationId xmlns:p14="http://schemas.microsoft.com/office/powerpoint/2010/main" val="19893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How Far South is South?</a:t>
            </a:r>
          </a:p>
          <a:p>
            <a:pPr algn="ctr">
              <a:spcBef>
                <a:spcPct val="50000"/>
              </a:spcBef>
            </a:pPr>
            <a:endParaRPr lang="en-US" b="1" dirty="0" smtClean="0"/>
          </a:p>
          <a:p>
            <a:pPr algn="ctr">
              <a:spcBef>
                <a:spcPct val="50000"/>
              </a:spcBef>
            </a:pPr>
            <a:r>
              <a:rPr lang="en-US" b="1" dirty="0" smtClean="0"/>
              <a:t>Initial Planning for the Recession</a:t>
            </a:r>
            <a:endParaRPr lang="en-US" b="1" dirty="0"/>
          </a:p>
        </p:txBody>
      </p:sp>
      <p:cxnSp>
        <p:nvCxnSpPr>
          <p:cNvPr id="4" name="Straight Connector 3"/>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39" name="Oval 26"/>
          <p:cNvSpPr>
            <a:spLocks noChangeArrowheads="1"/>
          </p:cNvSpPr>
          <p:nvPr/>
        </p:nvSpPr>
        <p:spPr bwMode="auto">
          <a:xfrm>
            <a:off x="3810000" y="646211"/>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42" name="Text Box 30"/>
          <p:cNvSpPr txBox="1">
            <a:spLocks noChangeArrowheads="1"/>
          </p:cNvSpPr>
          <p:nvPr/>
        </p:nvSpPr>
        <p:spPr bwMode="auto">
          <a:xfrm>
            <a:off x="4038600" y="1102549"/>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Waiting Another   Year</a:t>
            </a:r>
          </a:p>
          <a:p>
            <a:pPr algn="ctr">
              <a:spcBef>
                <a:spcPct val="50000"/>
              </a:spcBef>
            </a:pPr>
            <a:endParaRPr lang="en-US" b="1" dirty="0" smtClean="0"/>
          </a:p>
          <a:p>
            <a:pPr algn="ctr">
              <a:spcBef>
                <a:spcPct val="50000"/>
              </a:spcBef>
            </a:pPr>
            <a:r>
              <a:rPr lang="en-US" b="1" dirty="0" smtClean="0"/>
              <a:t>Unanticipated Enrollment Trends</a:t>
            </a:r>
            <a:endParaRPr lang="en-US" b="1" dirty="0"/>
          </a:p>
        </p:txBody>
      </p:sp>
      <p:cxnSp>
        <p:nvCxnSpPr>
          <p:cNvPr id="43" name="Straight Connector 42"/>
          <p:cNvCxnSpPr/>
          <p:nvPr/>
        </p:nvCxnSpPr>
        <p:spPr>
          <a:xfrm>
            <a:off x="4267200" y="1941611"/>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4" name="Oval 26"/>
          <p:cNvSpPr>
            <a:spLocks noChangeArrowheads="1"/>
          </p:cNvSpPr>
          <p:nvPr/>
        </p:nvSpPr>
        <p:spPr bwMode="auto">
          <a:xfrm>
            <a:off x="304800" y="3770411"/>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45" name="Text Box 30"/>
          <p:cNvSpPr txBox="1">
            <a:spLocks noChangeArrowheads="1"/>
          </p:cNvSpPr>
          <p:nvPr/>
        </p:nvSpPr>
        <p:spPr bwMode="auto">
          <a:xfrm>
            <a:off x="533400" y="4226749"/>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Building on a Solid Foundation</a:t>
            </a:r>
          </a:p>
          <a:p>
            <a:pPr algn="ctr">
              <a:spcBef>
                <a:spcPct val="50000"/>
              </a:spcBef>
            </a:pPr>
            <a:endParaRPr lang="en-US" b="1" dirty="0" smtClean="0"/>
          </a:p>
          <a:p>
            <a:pPr algn="ctr">
              <a:spcBef>
                <a:spcPct val="50000"/>
              </a:spcBef>
            </a:pPr>
            <a:r>
              <a:rPr lang="en-US" b="1" dirty="0" smtClean="0"/>
              <a:t>Where Schools Stayed the Course</a:t>
            </a:r>
            <a:endParaRPr lang="en-US" b="1" dirty="0"/>
          </a:p>
        </p:txBody>
      </p:sp>
      <p:cxnSp>
        <p:nvCxnSpPr>
          <p:cNvPr id="46" name="Straight Connector 45"/>
          <p:cNvCxnSpPr/>
          <p:nvPr/>
        </p:nvCxnSpPr>
        <p:spPr>
          <a:xfrm>
            <a:off x="762000" y="5065811"/>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7" name="Oval 26"/>
          <p:cNvSpPr>
            <a:spLocks noChangeArrowheads="1"/>
          </p:cNvSpPr>
          <p:nvPr/>
        </p:nvSpPr>
        <p:spPr bwMode="auto">
          <a:xfrm>
            <a:off x="3810000" y="3770411"/>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48" name="Text Box 30"/>
          <p:cNvSpPr txBox="1">
            <a:spLocks noChangeArrowheads="1"/>
          </p:cNvSpPr>
          <p:nvPr/>
        </p:nvSpPr>
        <p:spPr bwMode="auto">
          <a:xfrm>
            <a:off x="4038600" y="4343400"/>
            <a:ext cx="22860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b="1" dirty="0" smtClean="0"/>
              <a:t>Doing More</a:t>
            </a:r>
          </a:p>
          <a:p>
            <a:pPr algn="ctr">
              <a:lnSpc>
                <a:spcPct val="50000"/>
              </a:lnSpc>
              <a:spcBef>
                <a:spcPct val="50000"/>
              </a:spcBef>
            </a:pPr>
            <a:r>
              <a:rPr lang="en-US" b="1" dirty="0" smtClean="0"/>
              <a:t>With Less</a:t>
            </a:r>
          </a:p>
          <a:p>
            <a:pPr algn="ctr">
              <a:spcBef>
                <a:spcPct val="50000"/>
              </a:spcBef>
            </a:pPr>
            <a:endParaRPr lang="en-US" b="1" dirty="0" smtClean="0"/>
          </a:p>
          <a:p>
            <a:pPr algn="ctr">
              <a:spcBef>
                <a:spcPct val="50000"/>
              </a:spcBef>
            </a:pPr>
            <a:r>
              <a:rPr lang="en-US" b="1" dirty="0" smtClean="0"/>
              <a:t>Where Schools    Made Adjustments</a:t>
            </a:r>
            <a:endParaRPr lang="en-US" b="1" dirty="0"/>
          </a:p>
        </p:txBody>
      </p:sp>
      <p:cxnSp>
        <p:nvCxnSpPr>
          <p:cNvPr id="49" name="Straight Connector 48"/>
          <p:cNvCxnSpPr/>
          <p:nvPr/>
        </p:nvCxnSpPr>
        <p:spPr>
          <a:xfrm>
            <a:off x="4267200" y="5065811"/>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50" name="Text Box 30"/>
          <p:cNvSpPr txBox="1">
            <a:spLocks noChangeArrowheads="1"/>
          </p:cNvSpPr>
          <p:nvPr/>
        </p:nvSpPr>
        <p:spPr bwMode="auto">
          <a:xfrm>
            <a:off x="2209800" y="2766114"/>
            <a:ext cx="2286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Leadership</a:t>
            </a:r>
          </a:p>
          <a:p>
            <a:pPr algn="ctr">
              <a:spcBef>
                <a:spcPct val="50000"/>
              </a:spcBef>
            </a:pPr>
            <a:r>
              <a:rPr lang="en-US" sz="2000" b="1" dirty="0" smtClean="0"/>
              <a:t>Community</a:t>
            </a:r>
          </a:p>
          <a:p>
            <a:pPr algn="ctr">
              <a:spcBef>
                <a:spcPct val="50000"/>
              </a:spcBef>
            </a:pPr>
            <a:r>
              <a:rPr lang="en-US" sz="2000" b="1" dirty="0" smtClean="0"/>
              <a:t>Continued         Growth</a:t>
            </a:r>
            <a:endParaRPr lang="en-US" sz="2000" b="1" dirty="0"/>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4" name="TextBox 5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5" name="TextBox 5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6" name="Rounded Rectangle 55"/>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8" name="Rounded Rectangle 57"/>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4886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6"/>
                                        </p:tgtEl>
                                      </p:cBhvr>
                                    </p:animEffect>
                                    <p:set>
                                      <p:cBhvr>
                                        <p:cTn id="63" dur="1" fill="hold">
                                          <p:stCondLst>
                                            <p:cond delay="499"/>
                                          </p:stCondLst>
                                        </p:cTn>
                                        <p:tgtEl>
                                          <p:spTgt spid="4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5"/>
                                        </p:tgtEl>
                                      </p:cBhvr>
                                    </p:animEffect>
                                    <p:set>
                                      <p:cBhvr>
                                        <p:cTn id="66" dur="1" fill="hold">
                                          <p:stCondLst>
                                            <p:cond delay="499"/>
                                          </p:stCondLst>
                                        </p:cTn>
                                        <p:tgtEl>
                                          <p:spTgt spid="4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par>
                                <p:cTn id="73" presetID="49" presetClass="path" presetSubtype="0" accel="50000" decel="50000" fill="hold" grpId="1" nodeType="withEffect">
                                  <p:stCondLst>
                                    <p:cond delay="0"/>
                                  </p:stCondLst>
                                  <p:childTnLst>
                                    <p:animMotion origin="layout" path="M -3.33333E-6 2.59259E-6 L 0.18334 0.22245 " pathEditMode="relative" rAng="0" ptsTypes="AA">
                                      <p:cBhvr>
                                        <p:cTn id="74" dur="2000" fill="hold"/>
                                        <p:tgtEl>
                                          <p:spTgt spid="19"/>
                                        </p:tgtEl>
                                        <p:attrNameLst>
                                          <p:attrName>ppt_x</p:attrName>
                                          <p:attrName>ppt_y</p:attrName>
                                        </p:attrNameLst>
                                      </p:cBhvr>
                                      <p:rCtr x="9167" y="11111"/>
                                    </p:animMotion>
                                  </p:childTnLst>
                                </p:cTn>
                              </p:par>
                              <p:par>
                                <p:cTn id="75" presetID="42" presetClass="path" presetSubtype="0" accel="50000" decel="50000" fill="hold" grpId="1" nodeType="withEffect">
                                  <p:stCondLst>
                                    <p:cond delay="0"/>
                                  </p:stCondLst>
                                  <p:childTnLst>
                                    <p:animMotion origin="layout" path="M 3.33333E-6 -1.85185E-6 L -0.2 0.22801 " pathEditMode="relative" rAng="0" ptsTypes="AA">
                                      <p:cBhvr>
                                        <p:cTn id="76" dur="2000" fill="hold"/>
                                        <p:tgtEl>
                                          <p:spTgt spid="39"/>
                                        </p:tgtEl>
                                        <p:attrNameLst>
                                          <p:attrName>ppt_x</p:attrName>
                                          <p:attrName>ppt_y</p:attrName>
                                        </p:attrNameLst>
                                      </p:cBhvr>
                                      <p:rCtr x="-10000" y="11389"/>
                                    </p:animMotion>
                                  </p:childTnLst>
                                </p:cTn>
                              </p:par>
                              <p:par>
                                <p:cTn id="77" presetID="64" presetClass="path" presetSubtype="0" accel="50000" decel="50000" fill="hold" grpId="1" nodeType="withEffect">
                                  <p:stCondLst>
                                    <p:cond delay="0"/>
                                  </p:stCondLst>
                                  <p:childTnLst>
                                    <p:animMotion origin="layout" path="M -3.33333E-6 2.59259E-6 L 0.18334 -0.22755 " pathEditMode="relative" rAng="0" ptsTypes="AA">
                                      <p:cBhvr>
                                        <p:cTn id="78" dur="2000" fill="hold"/>
                                        <p:tgtEl>
                                          <p:spTgt spid="44"/>
                                        </p:tgtEl>
                                        <p:attrNameLst>
                                          <p:attrName>ppt_x</p:attrName>
                                          <p:attrName>ppt_y</p:attrName>
                                        </p:attrNameLst>
                                      </p:cBhvr>
                                      <p:rCtr x="9167" y="-11389"/>
                                    </p:animMotion>
                                  </p:childTnLst>
                                </p:cTn>
                              </p:par>
                              <p:par>
                                <p:cTn id="79" presetID="64" presetClass="path" presetSubtype="0" accel="50000" decel="50000" fill="hold" grpId="1" nodeType="withEffect">
                                  <p:stCondLst>
                                    <p:cond delay="0"/>
                                  </p:stCondLst>
                                  <p:childTnLst>
                                    <p:animMotion origin="layout" path="M 3.33333E-6 2.59259E-6 L -0.2 -0.22755 " pathEditMode="relative" rAng="0" ptsTypes="AA">
                                      <p:cBhvr>
                                        <p:cTn id="80" dur="2000" fill="hold"/>
                                        <p:tgtEl>
                                          <p:spTgt spid="47"/>
                                        </p:tgtEl>
                                        <p:attrNameLst>
                                          <p:attrName>ppt_x</p:attrName>
                                          <p:attrName>ppt_y</p:attrName>
                                        </p:attrNameLst>
                                      </p:cBhvr>
                                      <p:rCtr x="-10000" y="-11389"/>
                                    </p:animMotion>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39" grpId="0" animBg="1"/>
      <p:bldP spid="39" grpId="1" animBg="1"/>
      <p:bldP spid="42" grpId="0"/>
      <p:bldP spid="42" grpId="1"/>
      <p:bldP spid="44" grpId="0" animBg="1"/>
      <p:bldP spid="44" grpId="1" animBg="1"/>
      <p:bldP spid="45" grpId="0"/>
      <p:bldP spid="45" grpId="1"/>
      <p:bldP spid="47" grpId="0" animBg="1"/>
      <p:bldP spid="47" grpId="1" animBg="1"/>
      <p:bldP spid="48" grpId="0"/>
      <p:bldP spid="48" grpId="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 at other grade levels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sp>
        <p:nvSpPr>
          <p:cNvPr id="2" name="Rectangle 1"/>
          <p:cNvSpPr/>
          <p:nvPr/>
        </p:nvSpPr>
        <p:spPr>
          <a:xfrm>
            <a:off x="990600" y="1409699"/>
            <a:ext cx="5334000" cy="4893647"/>
          </a:xfrm>
          <a:prstGeom prst="rect">
            <a:avLst/>
          </a:prstGeom>
        </p:spPr>
        <p:txBody>
          <a:bodyPr wrap="square">
            <a:spAutoFit/>
          </a:bodyPr>
          <a:lstStyle/>
          <a:p>
            <a:r>
              <a:rPr lang="en-US" sz="2400" dirty="0">
                <a:latin typeface="Corbel" pitchFamily="34" charset="0"/>
              </a:rPr>
              <a:t>I always in my mind had the belief that you had to build a school from the bottom up. That you had to bring them in at the lower age and then you had a high shot of keeping them. Other schools don’t get a lot in high school. That’s flipped here. We have people coming in the 8th, 9th, 10th grade because they want this experience. We don’t have to fill 60 slots in JK so that we can have 40 of them by the time they’re seniors. </a:t>
            </a:r>
          </a:p>
          <a:p>
            <a:r>
              <a:rPr lang="en-US" sz="2400" i="1" dirty="0">
                <a:latin typeface="Corbel" pitchFamily="34" charset="0"/>
              </a:rPr>
              <a:t>(Board Member, RCDS) </a:t>
            </a:r>
          </a:p>
        </p:txBody>
      </p:sp>
    </p:spTree>
    <p:extLst>
      <p:ext uri="{BB962C8B-B14F-4D97-AF65-F5344CB8AC3E}">
        <p14:creationId xmlns:p14="http://schemas.microsoft.com/office/powerpoint/2010/main" val="26328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Professional Development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3" name="Rectangle 5"/>
          <p:cNvSpPr>
            <a:spLocks noChangeArrowheads="1"/>
          </p:cNvSpPr>
          <p:nvPr/>
        </p:nvSpPr>
        <p:spPr bwMode="auto">
          <a:xfrm>
            <a:off x="1430482" y="1536367"/>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An area schools could control</a:t>
            </a:r>
            <a:endParaRPr lang="en-US" sz="2400" b="1" dirty="0">
              <a:solidFill>
                <a:srgbClr val="CDCD8F"/>
              </a:solidFill>
            </a:endParaRPr>
          </a:p>
        </p:txBody>
      </p:sp>
      <p:sp>
        <p:nvSpPr>
          <p:cNvPr id="39" name="Oval 6"/>
          <p:cNvSpPr>
            <a:spLocks noChangeArrowheads="1"/>
          </p:cNvSpPr>
          <p:nvPr/>
        </p:nvSpPr>
        <p:spPr bwMode="auto">
          <a:xfrm>
            <a:off x="571501" y="149036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5" name="Rectangle 5"/>
          <p:cNvSpPr>
            <a:spLocks noChangeArrowheads="1"/>
          </p:cNvSpPr>
          <p:nvPr/>
        </p:nvSpPr>
        <p:spPr bwMode="auto">
          <a:xfrm>
            <a:off x="1430482" y="2268470"/>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More efficiency in spending without cutting budgets</a:t>
            </a:r>
            <a:endParaRPr lang="en-US" sz="2400" b="1" dirty="0">
              <a:solidFill>
                <a:srgbClr val="CDCD8F"/>
              </a:solidFill>
            </a:endParaRPr>
          </a:p>
        </p:txBody>
      </p:sp>
      <p:sp>
        <p:nvSpPr>
          <p:cNvPr id="46" name="Oval 6"/>
          <p:cNvSpPr>
            <a:spLocks noChangeArrowheads="1"/>
          </p:cNvSpPr>
          <p:nvPr/>
        </p:nvSpPr>
        <p:spPr bwMode="auto">
          <a:xfrm>
            <a:off x="571501" y="2328077"/>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7" name="Rectangle 5"/>
          <p:cNvSpPr>
            <a:spLocks noChangeArrowheads="1"/>
          </p:cNvSpPr>
          <p:nvPr/>
        </p:nvSpPr>
        <p:spPr bwMode="auto">
          <a:xfrm>
            <a:off x="1430482" y="3135471"/>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Spending rose from 2005 to 2010 (p&lt;.01 using constant dollars)</a:t>
            </a:r>
            <a:endParaRPr lang="en-US" sz="2400" b="1" dirty="0">
              <a:solidFill>
                <a:srgbClr val="CDCD8F"/>
              </a:solidFill>
            </a:endParaRPr>
          </a:p>
        </p:txBody>
      </p:sp>
      <p:sp>
        <p:nvSpPr>
          <p:cNvPr id="48" name="Oval 6"/>
          <p:cNvSpPr>
            <a:spLocks noChangeArrowheads="1"/>
          </p:cNvSpPr>
          <p:nvPr/>
        </p:nvSpPr>
        <p:spPr bwMode="auto">
          <a:xfrm>
            <a:off x="571501" y="3246915"/>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9" name="Rectangle 5"/>
          <p:cNvSpPr>
            <a:spLocks noChangeArrowheads="1"/>
          </p:cNvSpPr>
          <p:nvPr/>
        </p:nvSpPr>
        <p:spPr bwMode="auto">
          <a:xfrm>
            <a:off x="1451264" y="4263478"/>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Dip from 2009 to 2010</a:t>
            </a:r>
            <a:endParaRPr lang="en-US" sz="2400" b="1" dirty="0">
              <a:solidFill>
                <a:srgbClr val="CDCD8F"/>
              </a:solidFill>
            </a:endParaRPr>
          </a:p>
        </p:txBody>
      </p:sp>
      <p:sp>
        <p:nvSpPr>
          <p:cNvPr id="50" name="Oval 6"/>
          <p:cNvSpPr>
            <a:spLocks noChangeArrowheads="1"/>
          </p:cNvSpPr>
          <p:nvPr/>
        </p:nvSpPr>
        <p:spPr bwMode="auto">
          <a:xfrm>
            <a:off x="592283" y="419025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51" name="Rectangle 5"/>
          <p:cNvSpPr>
            <a:spLocks noChangeArrowheads="1"/>
          </p:cNvSpPr>
          <p:nvPr/>
        </p:nvSpPr>
        <p:spPr bwMode="auto">
          <a:xfrm>
            <a:off x="1478973" y="4952804"/>
            <a:ext cx="5683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No differences based on gender, region, or boarding elements, but K-12 went up around $20,000 more than 6-12</a:t>
            </a:r>
            <a:endParaRPr lang="en-US" sz="2400" b="1" dirty="0">
              <a:solidFill>
                <a:srgbClr val="CDCD8F"/>
              </a:solidFill>
            </a:endParaRPr>
          </a:p>
        </p:txBody>
      </p:sp>
      <p:sp>
        <p:nvSpPr>
          <p:cNvPr id="52" name="Oval 6"/>
          <p:cNvSpPr>
            <a:spLocks noChangeArrowheads="1"/>
          </p:cNvSpPr>
          <p:nvPr/>
        </p:nvSpPr>
        <p:spPr bwMode="auto">
          <a:xfrm>
            <a:off x="619992" y="5073255"/>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655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20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20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2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2000"/>
                                        <p:tgtEl>
                                          <p:spTgt spid="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20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P spid="39" grpId="0" animBg="1"/>
      <p:bldP spid="45" grpId="0"/>
      <p:bldP spid="46" grpId="0" animBg="1"/>
      <p:bldP spid="47" grpId="0"/>
      <p:bldP spid="48" grpId="0" animBg="1"/>
      <p:bldP spid="49" grpId="0"/>
      <p:bldP spid="50" grpId="0" animBg="1"/>
      <p:bldP spid="51" grpId="0"/>
      <p:bldP spid="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Professional Development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4173"/>
            <a:ext cx="6934201" cy="513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4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T</a:t>
            </a:r>
            <a:r>
              <a:rPr lang="en-US" sz="2400" b="1" dirty="0" smtClean="0">
                <a:solidFill>
                  <a:schemeClr val="bg1"/>
                </a:solidFill>
              </a:rPr>
              <a:t>echnology</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3" name="Rectangle 5"/>
          <p:cNvSpPr>
            <a:spLocks noChangeArrowheads="1"/>
          </p:cNvSpPr>
          <p:nvPr/>
        </p:nvSpPr>
        <p:spPr bwMode="auto">
          <a:xfrm>
            <a:off x="1430482" y="1536367"/>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Also an area schools could control</a:t>
            </a:r>
            <a:endParaRPr lang="en-US" sz="2400" b="1" dirty="0">
              <a:solidFill>
                <a:srgbClr val="CDCD8F"/>
              </a:solidFill>
            </a:endParaRPr>
          </a:p>
        </p:txBody>
      </p:sp>
      <p:sp>
        <p:nvSpPr>
          <p:cNvPr id="39" name="Oval 6"/>
          <p:cNvSpPr>
            <a:spLocks noChangeArrowheads="1"/>
          </p:cNvSpPr>
          <p:nvPr/>
        </p:nvSpPr>
        <p:spPr bwMode="auto">
          <a:xfrm>
            <a:off x="571501" y="149036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2" name="Rectangle 5"/>
          <p:cNvSpPr>
            <a:spLocks noChangeArrowheads="1"/>
          </p:cNvSpPr>
          <p:nvPr/>
        </p:nvSpPr>
        <p:spPr bwMode="auto">
          <a:xfrm>
            <a:off x="1430482" y="2364312"/>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Spending rose from 2005 to 2010 (p&lt;.01 using constant dollars)</a:t>
            </a:r>
            <a:endParaRPr lang="en-US" sz="2400" b="1" dirty="0">
              <a:solidFill>
                <a:srgbClr val="CDCD8F"/>
              </a:solidFill>
            </a:endParaRPr>
          </a:p>
        </p:txBody>
      </p:sp>
      <p:sp>
        <p:nvSpPr>
          <p:cNvPr id="44" name="Oval 6"/>
          <p:cNvSpPr>
            <a:spLocks noChangeArrowheads="1"/>
          </p:cNvSpPr>
          <p:nvPr/>
        </p:nvSpPr>
        <p:spPr bwMode="auto">
          <a:xfrm>
            <a:off x="571501" y="247575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5" name="Rectangle 5"/>
          <p:cNvSpPr>
            <a:spLocks noChangeArrowheads="1"/>
          </p:cNvSpPr>
          <p:nvPr/>
        </p:nvSpPr>
        <p:spPr bwMode="auto">
          <a:xfrm>
            <a:off x="1430482" y="3581280"/>
            <a:ext cx="4894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No differences across school types</a:t>
            </a:r>
            <a:endParaRPr lang="en-US" sz="2400" b="1" dirty="0">
              <a:solidFill>
                <a:srgbClr val="CDCD8F"/>
              </a:solidFill>
            </a:endParaRPr>
          </a:p>
        </p:txBody>
      </p:sp>
      <p:sp>
        <p:nvSpPr>
          <p:cNvPr id="46" name="Oval 6"/>
          <p:cNvSpPr>
            <a:spLocks noChangeArrowheads="1"/>
          </p:cNvSpPr>
          <p:nvPr/>
        </p:nvSpPr>
        <p:spPr bwMode="auto">
          <a:xfrm>
            <a:off x="571501" y="3475258"/>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674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0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0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20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P spid="39" grpId="0" animBg="1"/>
      <p:bldP spid="42" grpId="0"/>
      <p:bldP spid="44" grpId="0" animBg="1"/>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T</a:t>
            </a:r>
            <a:r>
              <a:rPr lang="en-US" sz="2400" b="1" dirty="0" smtClean="0">
                <a:solidFill>
                  <a:schemeClr val="bg1"/>
                </a:solidFill>
              </a:rPr>
              <a:t>echnology</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3" y="1759526"/>
            <a:ext cx="6995238" cy="34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28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T</a:t>
            </a:r>
            <a:r>
              <a:rPr lang="en-US" sz="2400" b="1" dirty="0" smtClean="0">
                <a:solidFill>
                  <a:schemeClr val="bg1"/>
                </a:solidFill>
              </a:rPr>
              <a:t>echnology</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86" y="1563588"/>
            <a:ext cx="6886226" cy="411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410200"/>
            <a:ext cx="4419600" cy="276999"/>
          </a:xfrm>
          <a:prstGeom prst="rect">
            <a:avLst/>
          </a:prstGeom>
          <a:noFill/>
        </p:spPr>
        <p:txBody>
          <a:bodyPr wrap="square" rtlCol="0">
            <a:spAutoFit/>
          </a:bodyPr>
          <a:lstStyle/>
          <a:p>
            <a:r>
              <a:rPr lang="en-US" sz="1200" b="1" dirty="0" smtClean="0">
                <a:solidFill>
                  <a:schemeClr val="accent3">
                    <a:lumMod val="50000"/>
                  </a:schemeClr>
                </a:solidFill>
              </a:rPr>
              <a:t>Source: NAIS Database</a:t>
            </a:r>
            <a:endParaRPr lang="en-US" sz="1200" b="1" dirty="0">
              <a:solidFill>
                <a:schemeClr val="accent3">
                  <a:lumMod val="50000"/>
                </a:schemeClr>
              </a:solidFill>
            </a:endParaRPr>
          </a:p>
        </p:txBody>
      </p:sp>
    </p:spTree>
    <p:extLst>
      <p:ext uri="{BB962C8B-B14F-4D97-AF65-F5344CB8AC3E}">
        <p14:creationId xmlns:p14="http://schemas.microsoft.com/office/powerpoint/2010/main" val="20812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081088"/>
            <a:ext cx="867727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71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876300"/>
            <a:ext cx="84677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7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590550"/>
            <a:ext cx="875347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60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Moderate attention to endowment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173655"/>
            <a:ext cx="6800850" cy="503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4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How Far South is South?</a:t>
            </a:r>
          </a:p>
          <a:p>
            <a:pPr algn="ctr">
              <a:spcBef>
                <a:spcPct val="50000"/>
              </a:spcBef>
            </a:pPr>
            <a:endParaRPr lang="en-US" b="1" dirty="0" smtClean="0"/>
          </a:p>
          <a:p>
            <a:pPr algn="ctr">
              <a:spcBef>
                <a:spcPct val="50000"/>
              </a:spcBef>
            </a:pPr>
            <a:r>
              <a:rPr lang="en-US" b="1" dirty="0" smtClean="0"/>
              <a:t>Initial Planning for the Recession</a:t>
            </a:r>
            <a:endParaRPr lang="en-US" b="1" dirty="0"/>
          </a:p>
        </p:txBody>
      </p:sp>
      <p:sp>
        <p:nvSpPr>
          <p:cNvPr id="2" name="Rectangle 1"/>
          <p:cNvSpPr/>
          <p:nvPr/>
        </p:nvSpPr>
        <p:spPr>
          <a:xfrm>
            <a:off x="3352800" y="1102547"/>
            <a:ext cx="3810000" cy="1754326"/>
          </a:xfrm>
          <a:prstGeom prst="rect">
            <a:avLst/>
          </a:prstGeom>
        </p:spPr>
        <p:txBody>
          <a:bodyPr wrap="square">
            <a:spAutoFit/>
          </a:bodyPr>
          <a:lstStyle/>
          <a:p>
            <a:r>
              <a:rPr lang="en-US" b="1" dirty="0">
                <a:latin typeface="Palatino Linotype"/>
                <a:ea typeface="MS Mincho"/>
                <a:cs typeface="Times New Roman"/>
              </a:rPr>
              <a:t>“When it looked like things were heading south, I don’t think any of us knew exactly how far south ‘south’ was, or how </a:t>
            </a:r>
            <a:r>
              <a:rPr lang="en-US" b="1" dirty="0" smtClean="0">
                <a:latin typeface="Palatino Linotype"/>
                <a:ea typeface="MS Mincho"/>
                <a:cs typeface="Times New Roman"/>
              </a:rPr>
              <a:t>fast.”</a:t>
            </a:r>
            <a:r>
              <a:rPr lang="en-US" b="1" dirty="0">
                <a:latin typeface="Palatino Linotype"/>
                <a:ea typeface="MS Mincho"/>
                <a:cs typeface="Times New Roman"/>
              </a:rPr>
              <a:t>	</a:t>
            </a:r>
            <a:endParaRPr lang="en-US" dirty="0">
              <a:ea typeface="MS Mincho"/>
              <a:cs typeface="Times New Roman"/>
            </a:endParaRPr>
          </a:p>
          <a:p>
            <a:r>
              <a:rPr lang="en-US" b="1" i="1" dirty="0">
                <a:latin typeface="Palatino Linotype"/>
                <a:ea typeface="MS Mincho"/>
                <a:cs typeface="Times New Roman"/>
              </a:rPr>
              <a:t>(Business Manager, Global Collegiate School)</a:t>
            </a:r>
            <a:endParaRPr lang="en-US" dirty="0">
              <a:ea typeface="MS Mincho"/>
              <a:cs typeface="Times New Roman"/>
            </a:endParaRPr>
          </a:p>
        </p:txBody>
      </p:sp>
      <p:cxnSp>
        <p:nvCxnSpPr>
          <p:cNvPr id="4" name="Straight Connector 3"/>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90946" y="687488"/>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Conservative planning</a:t>
            </a:r>
            <a:endParaRPr lang="en-US" sz="2400" dirty="0">
              <a:solidFill>
                <a:schemeClr val="bg1"/>
              </a:solidFill>
            </a:endParaRPr>
          </a:p>
        </p:txBody>
      </p:sp>
      <p:sp>
        <p:nvSpPr>
          <p:cNvPr id="41" name="TextBox 40"/>
          <p:cNvSpPr txBox="1"/>
          <p:nvPr/>
        </p:nvSpPr>
        <p:spPr>
          <a:xfrm>
            <a:off x="270164" y="146211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Keeping families on site</a:t>
            </a:r>
            <a:endParaRPr lang="en-US" sz="2400"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25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 grpId="0"/>
      <p:bldP spid="2" grpId="1"/>
      <p:bldP spid="40" grpId="0" animBg="1"/>
      <p:bldP spid="4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Moderate attention to endowment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2" y="1721913"/>
            <a:ext cx="7117415" cy="316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78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Modest Salary Increases</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301263"/>
            <a:ext cx="6610350" cy="493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Modest Salary Increases</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55" y="1123278"/>
            <a:ext cx="6869291" cy="514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3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23" name="TextBox 22"/>
          <p:cNvSpPr txBox="1"/>
          <p:nvPr/>
        </p:nvSpPr>
        <p:spPr>
          <a:xfrm>
            <a:off x="1143000" y="684310"/>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Deferred physical plant maintenance</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Rectangle 1"/>
          <p:cNvSpPr/>
          <p:nvPr/>
        </p:nvSpPr>
        <p:spPr>
          <a:xfrm>
            <a:off x="1143000" y="1930357"/>
            <a:ext cx="5334000" cy="3046988"/>
          </a:xfrm>
          <a:prstGeom prst="rect">
            <a:avLst/>
          </a:prstGeom>
        </p:spPr>
        <p:txBody>
          <a:bodyPr wrap="square">
            <a:spAutoFit/>
          </a:bodyPr>
          <a:lstStyle/>
          <a:p>
            <a:r>
              <a:rPr lang="en-US" sz="2400" dirty="0">
                <a:latin typeface="Corbel" pitchFamily="34" charset="0"/>
              </a:rPr>
              <a:t>We did cut our maintenance expenses, we did postpone the things we wanted to do in terms of physical plant, and we did reduce our staff. We outsourced our cleaning and custodial services–so our cuts were operational, but did not impact the day-to-day school. </a:t>
            </a:r>
            <a:endParaRPr lang="en-US" sz="2400" dirty="0" smtClean="0">
              <a:latin typeface="Corbel" pitchFamily="34" charset="0"/>
            </a:endParaRPr>
          </a:p>
          <a:p>
            <a:r>
              <a:rPr lang="en-US" sz="2400" i="1" dirty="0" smtClean="0">
                <a:latin typeface="Corbel" pitchFamily="34" charset="0"/>
              </a:rPr>
              <a:t>(Business Manager, Southeast Prep)</a:t>
            </a:r>
            <a:endParaRPr lang="en-US" sz="2400" i="1" dirty="0">
              <a:latin typeface="Corbel" pitchFamily="34" charset="0"/>
            </a:endParaRPr>
          </a:p>
        </p:txBody>
      </p:sp>
    </p:spTree>
    <p:extLst>
      <p:ext uri="{BB962C8B-B14F-4D97-AF65-F5344CB8AC3E}">
        <p14:creationId xmlns:p14="http://schemas.microsoft.com/office/powerpoint/2010/main" val="201659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677614"/>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online services</a:t>
            </a:r>
            <a:endParaRPr lang="en-US" sz="2400" dirty="0">
              <a:solidFill>
                <a:schemeClr val="bg1"/>
              </a:solidFill>
            </a:endParaRPr>
          </a:p>
        </p:txBody>
      </p:sp>
      <p:cxnSp>
        <p:nvCxnSpPr>
          <p:cNvPr id="41" name="Straight Connector 40"/>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2" name="TextBox 41"/>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Rectangle 1"/>
          <p:cNvSpPr/>
          <p:nvPr/>
        </p:nvSpPr>
        <p:spPr>
          <a:xfrm>
            <a:off x="1143000" y="1649619"/>
            <a:ext cx="5334000" cy="4524315"/>
          </a:xfrm>
          <a:prstGeom prst="rect">
            <a:avLst/>
          </a:prstGeom>
        </p:spPr>
        <p:txBody>
          <a:bodyPr wrap="square">
            <a:spAutoFit/>
          </a:bodyPr>
          <a:lstStyle/>
          <a:p>
            <a:r>
              <a:rPr lang="en-US" sz="2400" dirty="0">
                <a:latin typeface="Corbel" pitchFamily="34" charset="0"/>
              </a:rPr>
              <a:t>For next year, we started partnering with an outside company that does billing and all collections. For us, it is not just from the finance standpoint of, “We've got to figure out a way to get our money and get it in on time,” but also to give families online capability and options. People tell me all the time that this is the only check they write–they pay all their bills online, but still have to come in here. </a:t>
            </a:r>
            <a:endParaRPr lang="en-US" sz="2400" dirty="0" smtClean="0">
              <a:latin typeface="Corbel" pitchFamily="34" charset="0"/>
            </a:endParaRPr>
          </a:p>
          <a:p>
            <a:r>
              <a:rPr lang="en-US" sz="2400" i="1" dirty="0" smtClean="0">
                <a:latin typeface="Corbel" pitchFamily="34" charset="0"/>
              </a:rPr>
              <a:t>(Business Manager, Episcopal)</a:t>
            </a:r>
            <a:endParaRPr lang="en-US" sz="2400" i="1" dirty="0">
              <a:latin typeface="Corbel" pitchFamily="34" charset="0"/>
            </a:endParaRPr>
          </a:p>
        </p:txBody>
      </p:sp>
    </p:spTree>
    <p:extLst>
      <p:ext uri="{BB962C8B-B14F-4D97-AF65-F5344CB8AC3E}">
        <p14:creationId xmlns:p14="http://schemas.microsoft.com/office/powerpoint/2010/main" val="397455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707288"/>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Re-examined marketing</a:t>
            </a:r>
            <a:endParaRPr lang="en-US" sz="2400" dirty="0">
              <a:solidFill>
                <a:schemeClr val="bg1"/>
              </a:solidFill>
            </a:endParaRPr>
          </a:p>
        </p:txBody>
      </p:sp>
      <p:cxnSp>
        <p:nvCxnSpPr>
          <p:cNvPr id="40" name="Straight Connector 3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1" name="TextBox 40"/>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09699"/>
            <a:ext cx="7069457" cy="461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5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697907"/>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Re-examined parent organizations</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2" name="TextBox 21"/>
          <p:cNvSpPr txBox="1"/>
          <p:nvPr/>
        </p:nvSpPr>
        <p:spPr>
          <a:xfrm>
            <a:off x="304800" y="2403038"/>
            <a:ext cx="2667000" cy="1446550"/>
          </a:xfrm>
          <a:prstGeom prst="rect">
            <a:avLst/>
          </a:prstGeom>
          <a:solidFill>
            <a:schemeClr val="accent3">
              <a:lumMod val="75000"/>
            </a:schemeClr>
          </a:solidFill>
          <a:ln>
            <a:solidFill>
              <a:schemeClr val="accent3">
                <a:lumMod val="75000"/>
              </a:schemeClr>
            </a:solidFill>
          </a:ln>
        </p:spPr>
        <p:txBody>
          <a:bodyPr wrap="square" rtlCol="0">
            <a:spAutoFit/>
          </a:bodyPr>
          <a:lstStyle/>
          <a:p>
            <a:pPr lvl="0" algn="ctr"/>
            <a:r>
              <a:rPr lang="en-US" sz="2400" b="1" u="sng" dirty="0" smtClean="0">
                <a:solidFill>
                  <a:schemeClr val="bg1"/>
                </a:solidFill>
              </a:rPr>
              <a:t>Old Model</a:t>
            </a:r>
            <a:endParaRPr lang="en-US" sz="2400" b="1" dirty="0" smtClean="0">
              <a:solidFill>
                <a:schemeClr val="bg1"/>
              </a:solidFill>
            </a:endParaRPr>
          </a:p>
          <a:p>
            <a:pPr lvl="0" algn="ctr"/>
            <a:endParaRPr lang="en-US" sz="2400" b="1" u="sng" dirty="0">
              <a:solidFill>
                <a:schemeClr val="bg1"/>
              </a:solidFill>
            </a:endParaRPr>
          </a:p>
          <a:p>
            <a:pPr lvl="0"/>
            <a:r>
              <a:rPr lang="en-US" sz="2000" b="1" dirty="0" smtClean="0">
                <a:solidFill>
                  <a:schemeClr val="bg1"/>
                </a:solidFill>
              </a:rPr>
              <a:t>1. Financial support</a:t>
            </a:r>
          </a:p>
          <a:p>
            <a:pPr lvl="0"/>
            <a:r>
              <a:rPr lang="en-US" sz="2000" b="1" dirty="0" smtClean="0">
                <a:solidFill>
                  <a:schemeClr val="bg1"/>
                </a:solidFill>
              </a:rPr>
              <a:t>2. Teacher appreciation</a:t>
            </a:r>
            <a:endParaRPr lang="en-US" sz="2000" dirty="0">
              <a:solidFill>
                <a:schemeClr val="bg1"/>
              </a:solidFill>
            </a:endParaRPr>
          </a:p>
        </p:txBody>
      </p:sp>
      <p:sp>
        <p:nvSpPr>
          <p:cNvPr id="40" name="TextBox 39"/>
          <p:cNvSpPr txBox="1"/>
          <p:nvPr/>
        </p:nvSpPr>
        <p:spPr>
          <a:xfrm>
            <a:off x="4218709" y="2150297"/>
            <a:ext cx="2819400" cy="2062103"/>
          </a:xfrm>
          <a:prstGeom prst="rect">
            <a:avLst/>
          </a:prstGeom>
          <a:solidFill>
            <a:schemeClr val="accent3">
              <a:lumMod val="75000"/>
            </a:schemeClr>
          </a:solidFill>
          <a:ln>
            <a:solidFill>
              <a:schemeClr val="accent3">
                <a:lumMod val="75000"/>
              </a:schemeClr>
            </a:solidFill>
          </a:ln>
        </p:spPr>
        <p:txBody>
          <a:bodyPr wrap="square" rtlCol="0">
            <a:spAutoFit/>
          </a:bodyPr>
          <a:lstStyle/>
          <a:p>
            <a:pPr lvl="0" algn="ctr"/>
            <a:r>
              <a:rPr lang="en-US" sz="2400" b="1" u="sng" dirty="0" smtClean="0">
                <a:solidFill>
                  <a:schemeClr val="bg1"/>
                </a:solidFill>
              </a:rPr>
              <a:t>New Model</a:t>
            </a:r>
            <a:endParaRPr lang="en-US" sz="2400" b="1" dirty="0" smtClean="0">
              <a:solidFill>
                <a:schemeClr val="bg1"/>
              </a:solidFill>
            </a:endParaRPr>
          </a:p>
          <a:p>
            <a:pPr lvl="0" algn="ctr"/>
            <a:endParaRPr lang="en-US" sz="2400" b="1" u="sng" dirty="0">
              <a:solidFill>
                <a:schemeClr val="bg1"/>
              </a:solidFill>
            </a:endParaRPr>
          </a:p>
          <a:p>
            <a:pPr lvl="0"/>
            <a:r>
              <a:rPr lang="en-US" sz="2000" b="1" dirty="0" smtClean="0">
                <a:solidFill>
                  <a:schemeClr val="bg1"/>
                </a:solidFill>
              </a:rPr>
              <a:t>1. Community building</a:t>
            </a:r>
          </a:p>
          <a:p>
            <a:pPr lvl="0"/>
            <a:r>
              <a:rPr lang="en-US" sz="2000" b="1" dirty="0" smtClean="0">
                <a:solidFill>
                  <a:schemeClr val="bg1"/>
                </a:solidFill>
              </a:rPr>
              <a:t>2. Retention and marketing</a:t>
            </a:r>
          </a:p>
          <a:p>
            <a:pPr lvl="0"/>
            <a:r>
              <a:rPr lang="en-US" sz="2000" b="1" dirty="0" smtClean="0">
                <a:solidFill>
                  <a:schemeClr val="bg1"/>
                </a:solidFill>
              </a:rPr>
              <a:t>3. Financial support</a:t>
            </a:r>
            <a:endParaRPr lang="en-US" sz="2000" dirty="0">
              <a:solidFill>
                <a:schemeClr val="bg1"/>
              </a:solidFill>
            </a:endParaRPr>
          </a:p>
        </p:txBody>
      </p:sp>
      <p:sp>
        <p:nvSpPr>
          <p:cNvPr id="2" name="Right Arrow 1"/>
          <p:cNvSpPr/>
          <p:nvPr/>
        </p:nvSpPr>
        <p:spPr>
          <a:xfrm>
            <a:off x="3200400" y="2933699"/>
            <a:ext cx="762000" cy="495301"/>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5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672171"/>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accountability</a:t>
            </a:r>
            <a:endParaRPr lang="en-US" sz="2400" dirty="0">
              <a:solidFill>
                <a:schemeClr val="bg1"/>
              </a:solidFill>
            </a:endParaRPr>
          </a:p>
        </p:txBody>
      </p:sp>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Rectangle 1"/>
          <p:cNvSpPr/>
          <p:nvPr/>
        </p:nvSpPr>
        <p:spPr>
          <a:xfrm>
            <a:off x="1143000" y="1957268"/>
            <a:ext cx="5334000" cy="2677656"/>
          </a:xfrm>
          <a:prstGeom prst="rect">
            <a:avLst/>
          </a:prstGeom>
        </p:spPr>
        <p:txBody>
          <a:bodyPr wrap="square">
            <a:spAutoFit/>
          </a:bodyPr>
          <a:lstStyle/>
          <a:p>
            <a:r>
              <a:rPr lang="en-US" sz="2400" dirty="0">
                <a:latin typeface="Corbel" pitchFamily="34" charset="0"/>
              </a:rPr>
              <a:t>“They've been more specific about what each department is </a:t>
            </a:r>
            <a:r>
              <a:rPr lang="en-US" sz="2400" dirty="0" smtClean="0">
                <a:latin typeface="Corbel" pitchFamily="34" charset="0"/>
              </a:rPr>
              <a:t>spending.  They </a:t>
            </a:r>
            <a:r>
              <a:rPr lang="en-US" sz="2400" dirty="0">
                <a:latin typeface="Corbel" pitchFamily="34" charset="0"/>
              </a:rPr>
              <a:t>are asking what we really need, not telling you that you cannot have it; they’re being more prudent in making sure the money goes back to the students</a:t>
            </a:r>
            <a:r>
              <a:rPr lang="en-US" sz="2400" dirty="0" smtClean="0">
                <a:latin typeface="Corbel" pitchFamily="34" charset="0"/>
              </a:rPr>
              <a:t>.”</a:t>
            </a:r>
          </a:p>
          <a:p>
            <a:r>
              <a:rPr lang="en-US" sz="2400" i="1" dirty="0" smtClean="0">
                <a:latin typeface="Corbel" pitchFamily="34" charset="0"/>
              </a:rPr>
              <a:t>(Teacher, Wooded Acres)</a:t>
            </a:r>
            <a:r>
              <a:rPr lang="en-US" sz="2400" dirty="0" smtClean="0">
                <a:latin typeface="Corbel" pitchFamily="34" charset="0"/>
              </a:rPr>
              <a:t> </a:t>
            </a:r>
            <a:endParaRPr lang="en-US" sz="2400" dirty="0">
              <a:latin typeface="Corbel" pitchFamily="34" charset="0"/>
            </a:endParaRPr>
          </a:p>
        </p:txBody>
      </p:sp>
    </p:spTree>
    <p:extLst>
      <p:ext uri="{BB962C8B-B14F-4D97-AF65-F5344CB8AC3E}">
        <p14:creationId xmlns:p14="http://schemas.microsoft.com/office/powerpoint/2010/main" val="11178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0" y="1905000"/>
            <a:ext cx="89870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104900"/>
            <a:ext cx="8639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7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18309" y="79016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Conservative planning</a:t>
            </a:r>
            <a:endParaRPr lang="en-US" sz="2400" dirty="0">
              <a:solidFill>
                <a:schemeClr val="bg1"/>
              </a:solidFill>
            </a:endParaRPr>
          </a:p>
        </p:txBody>
      </p:sp>
      <p:sp>
        <p:nvSpPr>
          <p:cNvPr id="3" name="Rectangle 2"/>
          <p:cNvSpPr/>
          <p:nvPr/>
        </p:nvSpPr>
        <p:spPr>
          <a:xfrm>
            <a:off x="997527" y="1987539"/>
            <a:ext cx="5153891" cy="3416320"/>
          </a:xfrm>
          <a:prstGeom prst="rect">
            <a:avLst/>
          </a:prstGeom>
        </p:spPr>
        <p:txBody>
          <a:bodyPr wrap="square">
            <a:spAutoFit/>
          </a:bodyPr>
          <a:lstStyle/>
          <a:p>
            <a:r>
              <a:rPr lang="en-US" sz="2400" b="1" dirty="0" smtClean="0">
                <a:latin typeface="Corbel"/>
                <a:cs typeface="Corbel"/>
              </a:rPr>
              <a:t>“We </a:t>
            </a:r>
            <a:r>
              <a:rPr lang="en-US" sz="2400" b="1" dirty="0">
                <a:latin typeface="Corbel"/>
                <a:cs typeface="Corbel"/>
              </a:rPr>
              <a:t>did budget for the year after the recession as if we were going to lose 20 students. We also created a third budget asking everyone who had a budget, </a:t>
            </a:r>
            <a:r>
              <a:rPr lang="en-US" sz="2400" b="1" dirty="0" smtClean="0">
                <a:latin typeface="Corbel"/>
                <a:cs typeface="Corbel"/>
              </a:rPr>
              <a:t>‘Where </a:t>
            </a:r>
            <a:r>
              <a:rPr lang="en-US" sz="2400" b="1" dirty="0">
                <a:latin typeface="Corbel"/>
                <a:cs typeface="Corbel"/>
              </a:rPr>
              <a:t>can you cut</a:t>
            </a:r>
            <a:r>
              <a:rPr lang="en-US" sz="2400" b="1" dirty="0" smtClean="0">
                <a:latin typeface="Corbel"/>
                <a:cs typeface="Corbel"/>
              </a:rPr>
              <a:t>?’ </a:t>
            </a:r>
            <a:r>
              <a:rPr lang="en-US" sz="2400" b="1" dirty="0">
                <a:latin typeface="Corbel"/>
                <a:cs typeface="Corbel"/>
              </a:rPr>
              <a:t>We asked to cut back 2-3% overall and then we said, if you could cut 5%, where would you do it</a:t>
            </a:r>
            <a:r>
              <a:rPr lang="en-US" sz="2400" b="1" dirty="0" smtClean="0">
                <a:latin typeface="Corbel"/>
                <a:cs typeface="Corbel"/>
              </a:rPr>
              <a:t>?” </a:t>
            </a:r>
          </a:p>
          <a:p>
            <a:r>
              <a:rPr lang="en-US" sz="2400" b="1" dirty="0" smtClean="0">
                <a:latin typeface="Corbel"/>
                <a:cs typeface="Corbel"/>
              </a:rPr>
              <a:t>(Business Manager, Wooded Acres)</a:t>
            </a:r>
            <a:endParaRPr lang="en-US" sz="2400" b="1" dirty="0">
              <a:latin typeface="Corbel"/>
              <a:cs typeface="Corbe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INITIAL PLANNING</a:t>
            </a:r>
            <a:endParaRPr lang="en-US" sz="1600" b="1" dirty="0">
              <a:solidFill>
                <a:srgbClr val="CDCD8F"/>
              </a:solidFill>
              <a:latin typeface="Corbel" pitchFamily="34" charset="0"/>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347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266825"/>
            <a:ext cx="85629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69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400175"/>
            <a:ext cx="85058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9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747713"/>
            <a:ext cx="865822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0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204913"/>
            <a:ext cx="86772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9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995363"/>
            <a:ext cx="86010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114425"/>
            <a:ext cx="875347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65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804863"/>
            <a:ext cx="88106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1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019175"/>
            <a:ext cx="83153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7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371600"/>
            <a:ext cx="8582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2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Rectangle 5"/>
          <p:cNvSpPr>
            <a:spLocks noChangeArrowheads="1"/>
          </p:cNvSpPr>
          <p:nvPr/>
        </p:nvSpPr>
        <p:spPr bwMode="auto">
          <a:xfrm>
            <a:off x="1392380" y="623501"/>
            <a:ext cx="516081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Database: Self-reported</a:t>
            </a:r>
          </a:p>
          <a:p>
            <a:pPr marL="342900" indent="-342900">
              <a:buFont typeface="Arial"/>
              <a:buChar char="•"/>
            </a:pPr>
            <a:r>
              <a:rPr lang="en-US" b="1" dirty="0" smtClean="0">
                <a:solidFill>
                  <a:srgbClr val="CDCD8F"/>
                </a:solidFill>
              </a:rPr>
              <a:t>Reliability: Constant dollars vs. actual dollars</a:t>
            </a:r>
            <a:endParaRPr lang="en-US" b="1" dirty="0">
              <a:solidFill>
                <a:srgbClr val="CDCD8F"/>
              </a:solidFill>
            </a:endParaRPr>
          </a:p>
          <a:p>
            <a:pPr marL="342900" indent="-342900">
              <a:buFont typeface="Arial"/>
              <a:buChar char="•"/>
            </a:pPr>
            <a:r>
              <a:rPr lang="en-US" b="1" dirty="0" smtClean="0">
                <a:solidFill>
                  <a:srgbClr val="CDCD8F"/>
                </a:solidFill>
              </a:rPr>
              <a:t>Validity: Not likely to have been affected by common threats (history or maturation effects)</a:t>
            </a:r>
            <a:endParaRPr lang="en-US" b="1" dirty="0">
              <a:solidFill>
                <a:srgbClr val="CDCD8F"/>
              </a:solidFill>
            </a:endParaRPr>
          </a:p>
        </p:txBody>
      </p:sp>
      <p:sp>
        <p:nvSpPr>
          <p:cNvPr id="20" name="Oval 6"/>
          <p:cNvSpPr>
            <a:spLocks noChangeArrowheads="1"/>
          </p:cNvSpPr>
          <p:nvPr/>
        </p:nvSpPr>
        <p:spPr bwMode="auto">
          <a:xfrm>
            <a:off x="533400" y="990600"/>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22" name="Rectangle 5"/>
          <p:cNvSpPr>
            <a:spLocks noChangeArrowheads="1"/>
          </p:cNvSpPr>
          <p:nvPr/>
        </p:nvSpPr>
        <p:spPr bwMode="auto">
          <a:xfrm>
            <a:off x="1392380" y="2122944"/>
            <a:ext cx="493221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Survey:</a:t>
            </a:r>
          </a:p>
          <a:p>
            <a:pPr marL="342900" indent="-342900">
              <a:buFont typeface="Arial"/>
              <a:buChar char="•"/>
            </a:pPr>
            <a:r>
              <a:rPr lang="en-US" b="1" dirty="0" smtClean="0">
                <a:solidFill>
                  <a:srgbClr val="CDCD8F"/>
                </a:solidFill>
              </a:rPr>
              <a:t>Reliability: </a:t>
            </a:r>
            <a:r>
              <a:rPr lang="en-US" b="1" dirty="0">
                <a:solidFill>
                  <a:srgbClr val="CDCD8F"/>
                </a:solidFill>
              </a:rPr>
              <a:t> Incomplete </a:t>
            </a:r>
            <a:r>
              <a:rPr lang="en-US" b="1" dirty="0" smtClean="0">
                <a:solidFill>
                  <a:srgbClr val="CDCD8F"/>
                </a:solidFill>
              </a:rPr>
              <a:t>responses</a:t>
            </a:r>
          </a:p>
          <a:p>
            <a:pPr marL="342900" indent="-342900">
              <a:buFont typeface="Arial"/>
              <a:buChar char="•"/>
            </a:pPr>
            <a:r>
              <a:rPr lang="en-US" b="1" dirty="0" smtClean="0">
                <a:solidFill>
                  <a:srgbClr val="CDCD8F"/>
                </a:solidFill>
              </a:rPr>
              <a:t>Related reliability: questions designed to connect to analytical model, and working with Sr. Director of Academic Research attempted to address face-validity </a:t>
            </a:r>
          </a:p>
          <a:p>
            <a:pPr marL="342900" indent="-342900">
              <a:buFont typeface="Arial"/>
              <a:buChar char="•"/>
            </a:pPr>
            <a:r>
              <a:rPr lang="en-US" b="1" dirty="0" smtClean="0">
                <a:solidFill>
                  <a:srgbClr val="CDCD8F"/>
                </a:solidFill>
              </a:rPr>
              <a:t>Internal validity: self-selection bias</a:t>
            </a:r>
          </a:p>
          <a:p>
            <a:pPr marL="342900" indent="-342900">
              <a:buFont typeface="Arial"/>
              <a:buChar char="•"/>
            </a:pPr>
            <a:r>
              <a:rPr lang="en-US" b="1" dirty="0" smtClean="0">
                <a:solidFill>
                  <a:srgbClr val="CDCD8F"/>
                </a:solidFill>
              </a:rPr>
              <a:t>External validity: distinct schools                  (988 total; 484-988)</a:t>
            </a:r>
            <a:endParaRPr lang="en-US" b="1" dirty="0">
              <a:solidFill>
                <a:srgbClr val="CDCD8F"/>
              </a:solidFill>
            </a:endParaRPr>
          </a:p>
        </p:txBody>
      </p:sp>
      <p:sp>
        <p:nvSpPr>
          <p:cNvPr id="23" name="Oval 6"/>
          <p:cNvSpPr>
            <a:spLocks noChangeArrowheads="1"/>
          </p:cNvSpPr>
          <p:nvPr/>
        </p:nvSpPr>
        <p:spPr bwMode="auto">
          <a:xfrm>
            <a:off x="533400" y="2800104"/>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39" name="Rectangle 5"/>
          <p:cNvSpPr>
            <a:spLocks noChangeArrowheads="1"/>
          </p:cNvSpPr>
          <p:nvPr/>
        </p:nvSpPr>
        <p:spPr bwMode="auto">
          <a:xfrm>
            <a:off x="1371600" y="4955738"/>
            <a:ext cx="4495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Site visits: Generalizability</a:t>
            </a:r>
          </a:p>
          <a:p>
            <a:pPr marL="342900" indent="-342900">
              <a:buFont typeface="Arial"/>
              <a:buChar char="•"/>
            </a:pPr>
            <a:r>
              <a:rPr lang="en-US" b="1" dirty="0" smtClean="0">
                <a:solidFill>
                  <a:srgbClr val="CDCD8F"/>
                </a:solidFill>
              </a:rPr>
              <a:t>Threat to internal validity- we both work in independent schools and may have pre-conceptions</a:t>
            </a:r>
          </a:p>
        </p:txBody>
      </p:sp>
      <p:sp>
        <p:nvSpPr>
          <p:cNvPr id="40" name="Oval 6"/>
          <p:cNvSpPr>
            <a:spLocks noChangeArrowheads="1"/>
          </p:cNvSpPr>
          <p:nvPr/>
        </p:nvSpPr>
        <p:spPr bwMode="auto">
          <a:xfrm>
            <a:off x="533400" y="5030689"/>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6458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4"/>
                                        </p:tgtEl>
                                        <p:attrNameLst>
                                          <p:attrName>fillcolor</p:attrName>
                                        </p:attrNameLst>
                                      </p:cBhvr>
                                      <p:to>
                                        <a:srgbClr val="669900"/>
                                      </p:to>
                                    </p:animClr>
                                    <p:set>
                                      <p:cBhvr>
                                        <p:cTn id="7" dur="2000" fill="hold"/>
                                        <p:tgtEl>
                                          <p:spTgt spid="24"/>
                                        </p:tgtEl>
                                        <p:attrNameLst>
                                          <p:attrName>fill.type</p:attrName>
                                        </p:attrNameLst>
                                      </p:cBhvr>
                                      <p:to>
                                        <p:strVal val="solid"/>
                                      </p:to>
                                    </p:set>
                                    <p:set>
                                      <p:cBhvr>
                                        <p:cTn id="8" dur="2000" fill="hold"/>
                                        <p:tgtEl>
                                          <p:spTgt spid="2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20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p:bldP spid="23" grpId="0" animBg="1"/>
      <p:bldP spid="39" grpId="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18309" y="376534"/>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Keeping families on site</a:t>
            </a:r>
            <a:endParaRPr lang="en-US" sz="2400" dirty="0">
              <a:solidFill>
                <a:schemeClr val="bg1"/>
              </a:solidFill>
            </a:endParaRPr>
          </a:p>
        </p:txBody>
      </p:sp>
      <p:cxnSp>
        <p:nvCxnSpPr>
          <p:cNvPr id="41" name="Straight Connector 40"/>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2" name="TextBox 41"/>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INITIAL PLANNING</a:t>
            </a:r>
            <a:endParaRPr lang="en-US" sz="1600" b="1" dirty="0">
              <a:solidFill>
                <a:srgbClr val="CDCD8F"/>
              </a:solidFill>
              <a:latin typeface="Corbe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03449"/>
            <a:ext cx="7010401" cy="519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409699"/>
            <a:ext cx="2514600" cy="35799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8" name="TextBox 4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9" name="Rounded Rectangle 4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1" name="Rounded Rectangle 5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912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Waiting Another   Year</a:t>
            </a:r>
          </a:p>
          <a:p>
            <a:pPr algn="ctr">
              <a:spcBef>
                <a:spcPct val="50000"/>
              </a:spcBef>
            </a:pPr>
            <a:endParaRPr lang="en-US" b="1" dirty="0" smtClean="0"/>
          </a:p>
          <a:p>
            <a:pPr algn="ctr">
              <a:spcBef>
                <a:spcPct val="50000"/>
              </a:spcBef>
            </a:pPr>
            <a:r>
              <a:rPr lang="en-US" b="1" dirty="0" smtClean="0"/>
              <a:t>Unanticipated Enrollment Trends</a:t>
            </a:r>
            <a:endParaRPr lang="en-US" b="1" dirty="0"/>
          </a:p>
        </p:txBody>
      </p:sp>
      <p:sp>
        <p:nvSpPr>
          <p:cNvPr id="22" name="Rectangle 21"/>
          <p:cNvSpPr/>
          <p:nvPr/>
        </p:nvSpPr>
        <p:spPr>
          <a:xfrm>
            <a:off x="3366655" y="1341446"/>
            <a:ext cx="3810000" cy="1200329"/>
          </a:xfrm>
          <a:prstGeom prst="rect">
            <a:avLst/>
          </a:prstGeom>
        </p:spPr>
        <p:txBody>
          <a:bodyPr wrap="square">
            <a:spAutoFit/>
          </a:bodyPr>
          <a:lstStyle/>
          <a:p>
            <a:r>
              <a:rPr lang="en-US" b="1" dirty="0">
                <a:latin typeface="Palatino Linotype" pitchFamily="18" charset="0"/>
              </a:rPr>
              <a:t>“More parents chose to wait a year due to the public schools in the area and the </a:t>
            </a:r>
            <a:r>
              <a:rPr lang="en-US" b="1" dirty="0" smtClean="0">
                <a:latin typeface="Palatino Linotype" pitchFamily="18" charset="0"/>
              </a:rPr>
              <a:t>recession.” </a:t>
            </a:r>
          </a:p>
          <a:p>
            <a:r>
              <a:rPr lang="en-US" b="1" i="1" dirty="0" smtClean="0">
                <a:latin typeface="Palatino Linotype" pitchFamily="18" charset="0"/>
              </a:rPr>
              <a:t>(</a:t>
            </a:r>
            <a:r>
              <a:rPr lang="en-US" b="1" i="1" dirty="0">
                <a:latin typeface="Palatino Linotype" pitchFamily="18" charset="0"/>
              </a:rPr>
              <a:t>Parent, Southeast Prep)</a:t>
            </a:r>
            <a:endParaRPr lang="en-US" dirty="0">
              <a:latin typeface="Palatino Linotype" pitchFamily="18" charset="0"/>
            </a:endParaRPr>
          </a:p>
        </p:txBody>
      </p:sp>
      <p:cxnSp>
        <p:nvCxnSpPr>
          <p:cNvPr id="23" name="Straight Connector 22"/>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81000" y="54427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Extended admissions season</a:t>
            </a:r>
            <a:endParaRPr lang="en-US" sz="2400" dirty="0">
              <a:solidFill>
                <a:schemeClr val="bg1"/>
              </a:solidFill>
            </a:endParaRPr>
          </a:p>
        </p:txBody>
      </p:sp>
      <p:sp>
        <p:nvSpPr>
          <p:cNvPr id="44" name="TextBox 43"/>
          <p:cNvSpPr txBox="1"/>
          <p:nvPr/>
        </p:nvSpPr>
        <p:spPr>
          <a:xfrm>
            <a:off x="381000" y="123402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Decrease at entry grade levels</a:t>
            </a:r>
            <a:endParaRPr lang="en-US" sz="2400" dirty="0">
              <a:solidFill>
                <a:schemeClr val="bg1"/>
              </a:solidFill>
            </a:endParaRPr>
          </a:p>
        </p:txBody>
      </p:sp>
      <p:sp>
        <p:nvSpPr>
          <p:cNvPr id="45" name="TextBox 44"/>
          <p:cNvSpPr txBox="1"/>
          <p:nvPr/>
        </p:nvSpPr>
        <p:spPr>
          <a:xfrm>
            <a:off x="381000" y="191587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Increase at other grade levels</a:t>
            </a:r>
            <a:endParaRPr lang="en-US" sz="2400"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8" name="TextBox 4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9" name="Rounded Rectangle 4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1" name="Rounded Rectangle 5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2" grpId="0"/>
      <p:bldP spid="22" grpId="1"/>
      <p:bldP spid="43" grpId="0" animBg="1"/>
      <p:bldP spid="44"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6832</TotalTime>
  <Words>2496</Words>
  <Application>Microsoft Office PowerPoint</Application>
  <PresentationFormat>On-screen Show (4:3)</PresentationFormat>
  <Paragraphs>584</Paragraphs>
  <Slides>79</Slides>
  <Notes>5</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111</cp:revision>
  <dcterms:created xsi:type="dcterms:W3CDTF">2012-04-11T20:44:47Z</dcterms:created>
  <dcterms:modified xsi:type="dcterms:W3CDTF">2012-11-05T13:04:34Z</dcterms:modified>
</cp:coreProperties>
</file>