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sldIdLst>
    <p:sldId id="263" r:id="rId2"/>
    <p:sldId id="264" r:id="rId3"/>
    <p:sldId id="379" r:id="rId4"/>
    <p:sldId id="380" r:id="rId5"/>
    <p:sldId id="266" r:id="rId6"/>
    <p:sldId id="291" r:id="rId7"/>
    <p:sldId id="306" r:id="rId8"/>
    <p:sldId id="268" r:id="rId9"/>
    <p:sldId id="304" r:id="rId10"/>
    <p:sldId id="305" r:id="rId11"/>
    <p:sldId id="403" r:id="rId12"/>
    <p:sldId id="393" r:id="rId13"/>
    <p:sldId id="394" r:id="rId14"/>
    <p:sldId id="272" r:id="rId15"/>
    <p:sldId id="338" r:id="rId16"/>
    <p:sldId id="315" r:id="rId17"/>
    <p:sldId id="410" r:id="rId18"/>
    <p:sldId id="308" r:id="rId19"/>
    <p:sldId id="273" r:id="rId20"/>
    <p:sldId id="310" r:id="rId21"/>
    <p:sldId id="311" r:id="rId22"/>
    <p:sldId id="312" r:id="rId23"/>
    <p:sldId id="313" r:id="rId24"/>
    <p:sldId id="274" r:id="rId25"/>
    <p:sldId id="339" r:id="rId26"/>
    <p:sldId id="275" r:id="rId27"/>
    <p:sldId id="277" r:id="rId28"/>
    <p:sldId id="279" r:id="rId29"/>
    <p:sldId id="319" r:id="rId30"/>
    <p:sldId id="340" r:id="rId31"/>
    <p:sldId id="295" r:id="rId32"/>
    <p:sldId id="320" r:id="rId33"/>
    <p:sldId id="387" r:id="rId34"/>
    <p:sldId id="388" r:id="rId35"/>
    <p:sldId id="389" r:id="rId36"/>
    <p:sldId id="396" r:id="rId37"/>
    <p:sldId id="397" r:id="rId38"/>
    <p:sldId id="398" r:id="rId39"/>
    <p:sldId id="333" r:id="rId40"/>
    <p:sldId id="334" r:id="rId41"/>
    <p:sldId id="335" r:id="rId42"/>
    <p:sldId id="269" r:id="rId43"/>
    <p:sldId id="336" r:id="rId44"/>
    <p:sldId id="337" r:id="rId45"/>
    <p:sldId id="270" r:id="rId46"/>
    <p:sldId id="328" r:id="rId47"/>
    <p:sldId id="329" r:id="rId48"/>
    <p:sldId id="330" r:id="rId49"/>
    <p:sldId id="331" r:id="rId50"/>
    <p:sldId id="332" r:id="rId51"/>
    <p:sldId id="322" r:id="rId52"/>
    <p:sldId id="323" r:id="rId53"/>
    <p:sldId id="324" r:id="rId54"/>
    <p:sldId id="325" r:id="rId55"/>
    <p:sldId id="326" r:id="rId56"/>
    <p:sldId id="327" r:id="rId57"/>
    <p:sldId id="345" r:id="rId58"/>
    <p:sldId id="346" r:id="rId59"/>
    <p:sldId id="347" r:id="rId60"/>
    <p:sldId id="348" r:id="rId61"/>
    <p:sldId id="349" r:id="rId62"/>
    <p:sldId id="350" r:id="rId63"/>
    <p:sldId id="351" r:id="rId64"/>
    <p:sldId id="364" r:id="rId65"/>
    <p:sldId id="365" r:id="rId66"/>
    <p:sldId id="367" r:id="rId67"/>
    <p:sldId id="352" r:id="rId68"/>
    <p:sldId id="353" r:id="rId69"/>
    <p:sldId id="354" r:id="rId70"/>
    <p:sldId id="355" r:id="rId71"/>
    <p:sldId id="356" r:id="rId72"/>
    <p:sldId id="357" r:id="rId73"/>
    <p:sldId id="360" r:id="rId74"/>
    <p:sldId id="361" r:id="rId75"/>
    <p:sldId id="362" r:id="rId76"/>
    <p:sldId id="366" r:id="rId77"/>
    <p:sldId id="363" r:id="rId78"/>
    <p:sldId id="368" r:id="rId79"/>
    <p:sldId id="369" r:id="rId80"/>
    <p:sldId id="370" r:id="rId81"/>
    <p:sldId id="371" r:id="rId82"/>
    <p:sldId id="372" r:id="rId83"/>
    <p:sldId id="373" r:id="rId84"/>
    <p:sldId id="374" r:id="rId85"/>
    <p:sldId id="375" r:id="rId86"/>
    <p:sldId id="376" r:id="rId87"/>
    <p:sldId id="399" r:id="rId88"/>
    <p:sldId id="400" r:id="rId89"/>
    <p:sldId id="401" r:id="rId90"/>
    <p:sldId id="404" r:id="rId91"/>
    <p:sldId id="405" r:id="rId92"/>
    <p:sldId id="406" r:id="rId93"/>
    <p:sldId id="407" r:id="rId94"/>
    <p:sldId id="408" r:id="rId95"/>
    <p:sldId id="409" r:id="rId9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CDCD8F"/>
    <a:srgbClr val="C5C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73" autoAdjust="0"/>
    <p:restoredTop sz="94660"/>
  </p:normalViewPr>
  <p:slideViewPr>
    <p:cSldViewPr>
      <p:cViewPr>
        <p:scale>
          <a:sx n="66" d="100"/>
          <a:sy n="66" d="100"/>
        </p:scale>
        <p:origin x="-1428"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saunders\Desktop\FA%20WORKBOOK%20MAY%20201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436938803702306E-2"/>
          <c:y val="3.24635078509923E-2"/>
          <c:w val="0.89875208780720495"/>
          <c:h val="0.87256319933692295"/>
        </c:manualLayout>
      </c:layout>
      <c:barChart>
        <c:barDir val="col"/>
        <c:grouping val="clustered"/>
        <c:varyColors val="0"/>
        <c:ser>
          <c:idx val="0"/>
          <c:order val="0"/>
          <c:tx>
            <c:strRef>
              <c:f>Sheet3!$G$103</c:f>
              <c:strCache>
                <c:ptCount val="1"/>
                <c:pt idx="0">
                  <c:v>2010-2011</c:v>
                </c:pt>
              </c:strCache>
            </c:strRef>
          </c:tx>
          <c:spPr>
            <a:solidFill>
              <a:schemeClr val="accent1"/>
            </a:solidFill>
          </c:spPr>
          <c:invertIfNegative val="0"/>
          <c:cat>
            <c:strRef>
              <c:f>Sheet3!$F$104:$F$117</c:f>
              <c:strCache>
                <c:ptCount val="14"/>
                <c:pt idx="0">
                  <c:v>4K</c:v>
                </c:pt>
                <c:pt idx="1">
                  <c:v>5K</c:v>
                </c:pt>
                <c:pt idx="2">
                  <c:v>Grade 1</c:v>
                </c:pt>
                <c:pt idx="3">
                  <c:v>Grade 2</c:v>
                </c:pt>
                <c:pt idx="4">
                  <c:v>Grade 3</c:v>
                </c:pt>
                <c:pt idx="5">
                  <c:v>Grade 4</c:v>
                </c:pt>
                <c:pt idx="6">
                  <c:v>Grade 5</c:v>
                </c:pt>
                <c:pt idx="7">
                  <c:v>Grade 6</c:v>
                </c:pt>
                <c:pt idx="8">
                  <c:v>Grade 7</c:v>
                </c:pt>
                <c:pt idx="9">
                  <c:v>Grade 8</c:v>
                </c:pt>
                <c:pt idx="10">
                  <c:v>Grade 9</c:v>
                </c:pt>
                <c:pt idx="11">
                  <c:v>Grade 10</c:v>
                </c:pt>
                <c:pt idx="12">
                  <c:v>Grade 11</c:v>
                </c:pt>
                <c:pt idx="13">
                  <c:v>Grade 12</c:v>
                </c:pt>
              </c:strCache>
            </c:strRef>
          </c:cat>
          <c:val>
            <c:numRef>
              <c:f>Sheet3!$G$104:$G$117</c:f>
              <c:numCache>
                <c:formatCode>0.00%</c:formatCode>
                <c:ptCount val="14"/>
                <c:pt idx="0">
                  <c:v>0.114754098360656</c:v>
                </c:pt>
                <c:pt idx="1">
                  <c:v>0.15277777777777801</c:v>
                </c:pt>
                <c:pt idx="2">
                  <c:v>0.13636363636363599</c:v>
                </c:pt>
                <c:pt idx="3">
                  <c:v>0.20588235294117599</c:v>
                </c:pt>
                <c:pt idx="4">
                  <c:v>0.21052631578947401</c:v>
                </c:pt>
                <c:pt idx="5">
                  <c:v>0.233333333333334</c:v>
                </c:pt>
                <c:pt idx="6">
                  <c:v>0.13114754098360601</c:v>
                </c:pt>
                <c:pt idx="7">
                  <c:v>9.4594594594594905E-2</c:v>
                </c:pt>
                <c:pt idx="8">
                  <c:v>0.17460317460317501</c:v>
                </c:pt>
                <c:pt idx="9">
                  <c:v>0.22950819672131201</c:v>
                </c:pt>
                <c:pt idx="10">
                  <c:v>0.173913043478261</c:v>
                </c:pt>
                <c:pt idx="11">
                  <c:v>0.139240506329114</c:v>
                </c:pt>
                <c:pt idx="12">
                  <c:v>0.128205128205128</c:v>
                </c:pt>
                <c:pt idx="13">
                  <c:v>0.19178082191780799</c:v>
                </c:pt>
              </c:numCache>
            </c:numRef>
          </c:val>
        </c:ser>
        <c:ser>
          <c:idx val="1"/>
          <c:order val="1"/>
          <c:tx>
            <c:strRef>
              <c:f>Sheet3!$H$103</c:f>
              <c:strCache>
                <c:ptCount val="1"/>
                <c:pt idx="0">
                  <c:v>2011-2012</c:v>
                </c:pt>
              </c:strCache>
            </c:strRef>
          </c:tx>
          <c:spPr>
            <a:solidFill>
              <a:srgbClr val="92D050"/>
            </a:solidFill>
          </c:spPr>
          <c:invertIfNegative val="0"/>
          <c:cat>
            <c:strRef>
              <c:f>Sheet3!$F$104:$F$117</c:f>
              <c:strCache>
                <c:ptCount val="14"/>
                <c:pt idx="0">
                  <c:v>4K</c:v>
                </c:pt>
                <c:pt idx="1">
                  <c:v>5K</c:v>
                </c:pt>
                <c:pt idx="2">
                  <c:v>Grade 1</c:v>
                </c:pt>
                <c:pt idx="3">
                  <c:v>Grade 2</c:v>
                </c:pt>
                <c:pt idx="4">
                  <c:v>Grade 3</c:v>
                </c:pt>
                <c:pt idx="5">
                  <c:v>Grade 4</c:v>
                </c:pt>
                <c:pt idx="6">
                  <c:v>Grade 5</c:v>
                </c:pt>
                <c:pt idx="7">
                  <c:v>Grade 6</c:v>
                </c:pt>
                <c:pt idx="8">
                  <c:v>Grade 7</c:v>
                </c:pt>
                <c:pt idx="9">
                  <c:v>Grade 8</c:v>
                </c:pt>
                <c:pt idx="10">
                  <c:v>Grade 9</c:v>
                </c:pt>
                <c:pt idx="11">
                  <c:v>Grade 10</c:v>
                </c:pt>
                <c:pt idx="12">
                  <c:v>Grade 11</c:v>
                </c:pt>
                <c:pt idx="13">
                  <c:v>Grade 12</c:v>
                </c:pt>
              </c:strCache>
            </c:strRef>
          </c:cat>
          <c:val>
            <c:numRef>
              <c:f>Sheet3!$H$104:$H$117</c:f>
              <c:numCache>
                <c:formatCode>0.00%</c:formatCode>
                <c:ptCount val="14"/>
                <c:pt idx="0">
                  <c:v>7.8125E-2</c:v>
                </c:pt>
                <c:pt idx="1">
                  <c:v>0.180555555555556</c:v>
                </c:pt>
                <c:pt idx="2">
                  <c:v>0.17647058823529399</c:v>
                </c:pt>
                <c:pt idx="3">
                  <c:v>0.180555555555556</c:v>
                </c:pt>
                <c:pt idx="4">
                  <c:v>0.25</c:v>
                </c:pt>
                <c:pt idx="5">
                  <c:v>0.27536231884057999</c:v>
                </c:pt>
                <c:pt idx="6">
                  <c:v>0.22222222222222199</c:v>
                </c:pt>
                <c:pt idx="7">
                  <c:v>0.13157894736842099</c:v>
                </c:pt>
                <c:pt idx="8">
                  <c:v>0.1125</c:v>
                </c:pt>
                <c:pt idx="9">
                  <c:v>0.12903225806451599</c:v>
                </c:pt>
                <c:pt idx="10">
                  <c:v>0.20588235294117599</c:v>
                </c:pt>
                <c:pt idx="11">
                  <c:v>0.128205128205128</c:v>
                </c:pt>
                <c:pt idx="12">
                  <c:v>0.125</c:v>
                </c:pt>
                <c:pt idx="13">
                  <c:v>0.13698630136986301</c:v>
                </c:pt>
              </c:numCache>
            </c:numRef>
          </c:val>
        </c:ser>
        <c:dLbls>
          <c:showLegendKey val="0"/>
          <c:showVal val="0"/>
          <c:showCatName val="0"/>
          <c:showSerName val="0"/>
          <c:showPercent val="0"/>
          <c:showBubbleSize val="0"/>
        </c:dLbls>
        <c:gapWidth val="150"/>
        <c:axId val="104553856"/>
        <c:axId val="104744064"/>
      </c:barChart>
      <c:catAx>
        <c:axId val="104553856"/>
        <c:scaling>
          <c:orientation val="minMax"/>
        </c:scaling>
        <c:delete val="0"/>
        <c:axPos val="b"/>
        <c:majorTickMark val="out"/>
        <c:minorTickMark val="none"/>
        <c:tickLblPos val="nextTo"/>
        <c:crossAx val="104744064"/>
        <c:crosses val="autoZero"/>
        <c:auto val="1"/>
        <c:lblAlgn val="ctr"/>
        <c:lblOffset val="100"/>
        <c:noMultiLvlLbl val="0"/>
      </c:catAx>
      <c:valAx>
        <c:axId val="104744064"/>
        <c:scaling>
          <c:orientation val="minMax"/>
        </c:scaling>
        <c:delete val="0"/>
        <c:axPos val="l"/>
        <c:majorGridlines/>
        <c:numFmt formatCode="0.00%" sourceLinked="1"/>
        <c:majorTickMark val="out"/>
        <c:minorTickMark val="none"/>
        <c:tickLblPos val="nextTo"/>
        <c:crossAx val="104553856"/>
        <c:crosses val="autoZero"/>
        <c:crossBetween val="between"/>
      </c:valAx>
    </c:plotArea>
    <c:legend>
      <c:legendPos val="r"/>
      <c:layout>
        <c:manualLayout>
          <c:xMode val="edge"/>
          <c:yMode val="edge"/>
          <c:x val="0.45314185158673298"/>
          <c:y val="3.7769259105769698E-2"/>
          <c:w val="0.120239083750895"/>
          <c:h val="0.13791177418612199"/>
        </c:manualLayout>
      </c:layout>
      <c:overlay val="0"/>
      <c:txPr>
        <a:bodyPr/>
        <a:lstStyle/>
        <a:p>
          <a:pPr>
            <a:defRPr sz="12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60E68-A10A-EE4F-92D7-5D4F9205DB1D}" type="datetimeFigureOut">
              <a:rPr lang="en-US" smtClean="0"/>
              <a:t>2/27/2013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C9A765-11FA-424D-9269-5DEC4ADA6560}" type="slidenum">
              <a:rPr lang="en-US" smtClean="0"/>
              <a:t>‹#›</a:t>
            </a:fld>
            <a:endParaRPr lang="en-US"/>
          </a:p>
        </p:txBody>
      </p:sp>
    </p:spTree>
    <p:extLst>
      <p:ext uri="{BB962C8B-B14F-4D97-AF65-F5344CB8AC3E}">
        <p14:creationId xmlns:p14="http://schemas.microsoft.com/office/powerpoint/2010/main" val="4954551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TYPES?</a:t>
            </a:r>
            <a:endParaRPr lang="en-US" dirty="0"/>
          </a:p>
        </p:txBody>
      </p:sp>
      <p:sp>
        <p:nvSpPr>
          <p:cNvPr id="4" name="Slide Number Placeholder 3"/>
          <p:cNvSpPr>
            <a:spLocks noGrp="1"/>
          </p:cNvSpPr>
          <p:nvPr>
            <p:ph type="sldNum" sz="quarter" idx="10"/>
          </p:nvPr>
        </p:nvSpPr>
        <p:spPr/>
        <p:txBody>
          <a:bodyPr/>
          <a:lstStyle/>
          <a:p>
            <a:fld id="{49C9A765-11FA-424D-9269-5DEC4ADA6560}" type="slidenum">
              <a:rPr lang="en-US" smtClean="0"/>
              <a:t>6</a:t>
            </a:fld>
            <a:endParaRPr lang="en-US"/>
          </a:p>
        </p:txBody>
      </p:sp>
    </p:spTree>
    <p:extLst>
      <p:ext uri="{BB962C8B-B14F-4D97-AF65-F5344CB8AC3E}">
        <p14:creationId xmlns:p14="http://schemas.microsoft.com/office/powerpoint/2010/main" val="1839384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endParaRPr lang="en-US" dirty="0"/>
          </a:p>
        </p:txBody>
      </p:sp>
      <p:sp>
        <p:nvSpPr>
          <p:cNvPr id="4" name="Slide Number Placeholder 3"/>
          <p:cNvSpPr>
            <a:spLocks noGrp="1"/>
          </p:cNvSpPr>
          <p:nvPr>
            <p:ph type="sldNum" sz="quarter" idx="10"/>
          </p:nvPr>
        </p:nvSpPr>
        <p:spPr/>
        <p:txBody>
          <a:bodyPr/>
          <a:lstStyle/>
          <a:p>
            <a:fld id="{49C9A765-11FA-424D-9269-5DEC4ADA6560}" type="slidenum">
              <a:rPr lang="en-US" smtClean="0"/>
              <a:t>16</a:t>
            </a:fld>
            <a:endParaRPr lang="en-US"/>
          </a:p>
        </p:txBody>
      </p:sp>
    </p:spTree>
    <p:extLst>
      <p:ext uri="{BB962C8B-B14F-4D97-AF65-F5344CB8AC3E}">
        <p14:creationId xmlns:p14="http://schemas.microsoft.com/office/powerpoint/2010/main" val="254904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C9A765-11FA-424D-9269-5DEC4ADA6560}" type="slidenum">
              <a:rPr lang="en-US" smtClean="0"/>
              <a:t>26</a:t>
            </a:fld>
            <a:endParaRPr lang="en-US"/>
          </a:p>
        </p:txBody>
      </p:sp>
    </p:spTree>
    <p:extLst>
      <p:ext uri="{BB962C8B-B14F-4D97-AF65-F5344CB8AC3E}">
        <p14:creationId xmlns:p14="http://schemas.microsoft.com/office/powerpoint/2010/main" val="3685987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Axis labels and source?</a:t>
            </a:r>
            <a:endParaRPr lang="en-US" dirty="0"/>
          </a:p>
        </p:txBody>
      </p:sp>
      <p:sp>
        <p:nvSpPr>
          <p:cNvPr id="4" name="Slide Number Placeholder 3"/>
          <p:cNvSpPr>
            <a:spLocks noGrp="1"/>
          </p:cNvSpPr>
          <p:nvPr>
            <p:ph type="sldNum" sz="quarter" idx="10"/>
          </p:nvPr>
        </p:nvSpPr>
        <p:spPr/>
        <p:txBody>
          <a:bodyPr/>
          <a:lstStyle/>
          <a:p>
            <a:fld id="{49C9A765-11FA-424D-9269-5DEC4ADA6560}" type="slidenum">
              <a:rPr lang="en-US" smtClean="0"/>
              <a:t>27</a:t>
            </a:fld>
            <a:endParaRPr lang="en-US"/>
          </a:p>
        </p:txBody>
      </p:sp>
    </p:spTree>
    <p:extLst>
      <p:ext uri="{BB962C8B-B14F-4D97-AF65-F5344CB8AC3E}">
        <p14:creationId xmlns:p14="http://schemas.microsoft.com/office/powerpoint/2010/main" val="3763139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C9A765-11FA-424D-9269-5DEC4ADA6560}" type="slidenum">
              <a:rPr lang="en-US" smtClean="0"/>
              <a:t>28</a:t>
            </a:fld>
            <a:endParaRPr lang="en-US"/>
          </a:p>
        </p:txBody>
      </p:sp>
    </p:spTree>
    <p:extLst>
      <p:ext uri="{BB962C8B-B14F-4D97-AF65-F5344CB8AC3E}">
        <p14:creationId xmlns:p14="http://schemas.microsoft.com/office/powerpoint/2010/main" val="2381483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C47618-2EA1-482F-A9C5-B23153571F6E}" type="datetimeFigureOut">
              <a:rPr lang="en-US" smtClean="0"/>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97733-3547-40F3-8A39-012470FA5195}" type="slidenum">
              <a:rPr lang="en-US" smtClean="0"/>
              <a:t>‹#›</a:t>
            </a:fld>
            <a:endParaRPr lang="en-US"/>
          </a:p>
        </p:txBody>
      </p:sp>
    </p:spTree>
    <p:extLst>
      <p:ext uri="{BB962C8B-B14F-4D97-AF65-F5344CB8AC3E}">
        <p14:creationId xmlns:p14="http://schemas.microsoft.com/office/powerpoint/2010/main" val="341616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C47618-2EA1-482F-A9C5-B23153571F6E}" type="datetimeFigureOut">
              <a:rPr lang="en-US" smtClean="0"/>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97733-3547-40F3-8A39-012470FA5195}" type="slidenum">
              <a:rPr lang="en-US" smtClean="0"/>
              <a:t>‹#›</a:t>
            </a:fld>
            <a:endParaRPr lang="en-US"/>
          </a:p>
        </p:txBody>
      </p:sp>
    </p:spTree>
    <p:extLst>
      <p:ext uri="{BB962C8B-B14F-4D97-AF65-F5344CB8AC3E}">
        <p14:creationId xmlns:p14="http://schemas.microsoft.com/office/powerpoint/2010/main" val="396839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C47618-2EA1-482F-A9C5-B23153571F6E}" type="datetimeFigureOut">
              <a:rPr lang="en-US" smtClean="0"/>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97733-3547-40F3-8A39-012470FA5195}" type="slidenum">
              <a:rPr lang="en-US" smtClean="0"/>
              <a:t>‹#›</a:t>
            </a:fld>
            <a:endParaRPr lang="en-US"/>
          </a:p>
        </p:txBody>
      </p:sp>
    </p:spTree>
    <p:extLst>
      <p:ext uri="{BB962C8B-B14F-4D97-AF65-F5344CB8AC3E}">
        <p14:creationId xmlns:p14="http://schemas.microsoft.com/office/powerpoint/2010/main" val="277724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C47618-2EA1-482F-A9C5-B23153571F6E}" type="datetimeFigureOut">
              <a:rPr lang="en-US" smtClean="0"/>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97733-3547-40F3-8A39-012470FA5195}" type="slidenum">
              <a:rPr lang="en-US" smtClean="0"/>
              <a:t>‹#›</a:t>
            </a:fld>
            <a:endParaRPr lang="en-US"/>
          </a:p>
        </p:txBody>
      </p:sp>
    </p:spTree>
    <p:extLst>
      <p:ext uri="{BB962C8B-B14F-4D97-AF65-F5344CB8AC3E}">
        <p14:creationId xmlns:p14="http://schemas.microsoft.com/office/powerpoint/2010/main" val="10475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C47618-2EA1-482F-A9C5-B23153571F6E}" type="datetimeFigureOut">
              <a:rPr lang="en-US" smtClean="0"/>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97733-3547-40F3-8A39-012470FA5195}" type="slidenum">
              <a:rPr lang="en-US" smtClean="0"/>
              <a:t>‹#›</a:t>
            </a:fld>
            <a:endParaRPr lang="en-US"/>
          </a:p>
        </p:txBody>
      </p:sp>
    </p:spTree>
    <p:extLst>
      <p:ext uri="{BB962C8B-B14F-4D97-AF65-F5344CB8AC3E}">
        <p14:creationId xmlns:p14="http://schemas.microsoft.com/office/powerpoint/2010/main" val="269939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C47618-2EA1-482F-A9C5-B23153571F6E}" type="datetimeFigureOut">
              <a:rPr lang="en-US" smtClean="0"/>
              <a:t>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397733-3547-40F3-8A39-012470FA5195}" type="slidenum">
              <a:rPr lang="en-US" smtClean="0"/>
              <a:t>‹#›</a:t>
            </a:fld>
            <a:endParaRPr lang="en-US"/>
          </a:p>
        </p:txBody>
      </p:sp>
    </p:spTree>
    <p:extLst>
      <p:ext uri="{BB962C8B-B14F-4D97-AF65-F5344CB8AC3E}">
        <p14:creationId xmlns:p14="http://schemas.microsoft.com/office/powerpoint/2010/main" val="54913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C47618-2EA1-482F-A9C5-B23153571F6E}" type="datetimeFigureOut">
              <a:rPr lang="en-US" smtClean="0"/>
              <a:t>2/27/2013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397733-3547-40F3-8A39-012470FA5195}" type="slidenum">
              <a:rPr lang="en-US" smtClean="0"/>
              <a:t>‹#›</a:t>
            </a:fld>
            <a:endParaRPr lang="en-US"/>
          </a:p>
        </p:txBody>
      </p:sp>
    </p:spTree>
    <p:extLst>
      <p:ext uri="{BB962C8B-B14F-4D97-AF65-F5344CB8AC3E}">
        <p14:creationId xmlns:p14="http://schemas.microsoft.com/office/powerpoint/2010/main" val="307124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C47618-2EA1-482F-A9C5-B23153571F6E}" type="datetimeFigureOut">
              <a:rPr lang="en-US" smtClean="0"/>
              <a:t>2/27/2013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397733-3547-40F3-8A39-012470FA5195}" type="slidenum">
              <a:rPr lang="en-US" smtClean="0"/>
              <a:t>‹#›</a:t>
            </a:fld>
            <a:endParaRPr lang="en-US"/>
          </a:p>
        </p:txBody>
      </p:sp>
    </p:spTree>
    <p:extLst>
      <p:ext uri="{BB962C8B-B14F-4D97-AF65-F5344CB8AC3E}">
        <p14:creationId xmlns:p14="http://schemas.microsoft.com/office/powerpoint/2010/main" val="244620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C47618-2EA1-482F-A9C5-B23153571F6E}" type="datetimeFigureOut">
              <a:rPr lang="en-US" smtClean="0"/>
              <a:t>2/27/2013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397733-3547-40F3-8A39-012470FA5195}" type="slidenum">
              <a:rPr lang="en-US" smtClean="0"/>
              <a:t>‹#›</a:t>
            </a:fld>
            <a:endParaRPr lang="en-US"/>
          </a:p>
        </p:txBody>
      </p:sp>
    </p:spTree>
    <p:extLst>
      <p:ext uri="{BB962C8B-B14F-4D97-AF65-F5344CB8AC3E}">
        <p14:creationId xmlns:p14="http://schemas.microsoft.com/office/powerpoint/2010/main" val="396108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C47618-2EA1-482F-A9C5-B23153571F6E}" type="datetimeFigureOut">
              <a:rPr lang="en-US" smtClean="0"/>
              <a:t>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397733-3547-40F3-8A39-012470FA5195}" type="slidenum">
              <a:rPr lang="en-US" smtClean="0"/>
              <a:t>‹#›</a:t>
            </a:fld>
            <a:endParaRPr lang="en-US"/>
          </a:p>
        </p:txBody>
      </p:sp>
    </p:spTree>
    <p:extLst>
      <p:ext uri="{BB962C8B-B14F-4D97-AF65-F5344CB8AC3E}">
        <p14:creationId xmlns:p14="http://schemas.microsoft.com/office/powerpoint/2010/main" val="64514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C47618-2EA1-482F-A9C5-B23153571F6E}" type="datetimeFigureOut">
              <a:rPr lang="en-US" smtClean="0"/>
              <a:t>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397733-3547-40F3-8A39-012470FA5195}" type="slidenum">
              <a:rPr lang="en-US" smtClean="0"/>
              <a:t>‹#›</a:t>
            </a:fld>
            <a:endParaRPr lang="en-US"/>
          </a:p>
        </p:txBody>
      </p:sp>
    </p:spTree>
    <p:extLst>
      <p:ext uri="{BB962C8B-B14F-4D97-AF65-F5344CB8AC3E}">
        <p14:creationId xmlns:p14="http://schemas.microsoft.com/office/powerpoint/2010/main" val="296216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C47618-2EA1-482F-A9C5-B23153571F6E}" type="datetimeFigureOut">
              <a:rPr lang="en-US" smtClean="0"/>
              <a:t>2/27/2013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397733-3547-40F3-8A39-012470FA5195}" type="slidenum">
              <a:rPr lang="en-US" smtClean="0"/>
              <a:t>‹#›</a:t>
            </a:fld>
            <a:endParaRPr lang="en-US"/>
          </a:p>
        </p:txBody>
      </p:sp>
    </p:spTree>
    <p:extLst>
      <p:ext uri="{BB962C8B-B14F-4D97-AF65-F5344CB8AC3E}">
        <p14:creationId xmlns:p14="http://schemas.microsoft.com/office/powerpoint/2010/main" val="114231531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90"/>
            <a:ext cx="7467601" cy="243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554192" y="1905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554192" y="2666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7568047" y="1136072"/>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11" name="TextBox 10"/>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15" name="TextBox 14"/>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cxnSp>
        <p:nvCxnSpPr>
          <p:cNvPr id="35" name="Straight Connector 34"/>
          <p:cNvCxnSpPr/>
          <p:nvPr/>
        </p:nvCxnSpPr>
        <p:spPr>
          <a:xfrm>
            <a:off x="1246908" y="4457699"/>
            <a:ext cx="4800600"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3" name="TextBox 2"/>
          <p:cNvSpPr txBox="1"/>
          <p:nvPr/>
        </p:nvSpPr>
        <p:spPr>
          <a:xfrm>
            <a:off x="1054594" y="3494432"/>
            <a:ext cx="5029200" cy="800219"/>
          </a:xfrm>
          <a:prstGeom prst="rect">
            <a:avLst/>
          </a:prstGeom>
          <a:noFill/>
        </p:spPr>
        <p:txBody>
          <a:bodyPr wrap="square" rtlCol="0">
            <a:spAutoFit/>
          </a:bodyPr>
          <a:lstStyle/>
          <a:p>
            <a:pPr algn="ctr"/>
            <a:r>
              <a:rPr lang="en-US" sz="2800" b="1" dirty="0" smtClean="0">
                <a:solidFill>
                  <a:srgbClr val="CDCD8F"/>
                </a:solidFill>
                <a:latin typeface="Corbel" pitchFamily="34" charset="0"/>
              </a:rPr>
              <a:t>Balancing Mission and Market :</a:t>
            </a:r>
          </a:p>
          <a:p>
            <a:pPr algn="ctr"/>
            <a:r>
              <a:rPr lang="en-US" b="1" dirty="0" smtClean="0">
                <a:solidFill>
                  <a:srgbClr val="CDCD8F"/>
                </a:solidFill>
                <a:latin typeface="Corbel" pitchFamily="34" charset="0"/>
              </a:rPr>
              <a:t>How Schools Survive Tough Economic Times</a:t>
            </a:r>
            <a:endParaRPr lang="en-US" b="1" dirty="0">
              <a:solidFill>
                <a:srgbClr val="CDCD8F"/>
              </a:solidFill>
              <a:latin typeface="Corbel" pitchFamily="34" charset="0"/>
            </a:endParaRPr>
          </a:p>
        </p:txBody>
      </p:sp>
      <p:sp>
        <p:nvSpPr>
          <p:cNvPr id="21" name="Rounded Rectangle 20"/>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25" name="Rounded Rectangle 24"/>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
        <p:nvSpPr>
          <p:cNvPr id="27" name="TextBox 26"/>
          <p:cNvSpPr txBox="1"/>
          <p:nvPr/>
        </p:nvSpPr>
        <p:spPr>
          <a:xfrm>
            <a:off x="3276600" y="5395161"/>
            <a:ext cx="4114800" cy="1200329"/>
          </a:xfrm>
          <a:prstGeom prst="rect">
            <a:avLst/>
          </a:prstGeom>
          <a:noFill/>
        </p:spPr>
        <p:txBody>
          <a:bodyPr wrap="square" rtlCol="0">
            <a:spAutoFit/>
          </a:bodyPr>
          <a:lstStyle/>
          <a:p>
            <a:r>
              <a:rPr lang="en-US" b="1" dirty="0" smtClean="0">
                <a:solidFill>
                  <a:srgbClr val="CDCD8F"/>
                </a:solidFill>
                <a:latin typeface="Corbel" pitchFamily="34" charset="0"/>
              </a:rPr>
              <a:t>Matt Rush, Assistant Head of School</a:t>
            </a:r>
          </a:p>
          <a:p>
            <a:r>
              <a:rPr lang="en-US" b="1" dirty="0">
                <a:solidFill>
                  <a:srgbClr val="CDCD8F"/>
                </a:solidFill>
                <a:latin typeface="Corbel" pitchFamily="34" charset="0"/>
              </a:rPr>
              <a:t>	 </a:t>
            </a:r>
            <a:r>
              <a:rPr lang="en-US" b="1" dirty="0" smtClean="0">
                <a:solidFill>
                  <a:srgbClr val="CDCD8F"/>
                </a:solidFill>
                <a:latin typeface="Corbel" pitchFamily="34" charset="0"/>
              </a:rPr>
              <a:t>   </a:t>
            </a:r>
            <a:r>
              <a:rPr lang="en-US" b="1" i="1" dirty="0" smtClean="0">
                <a:solidFill>
                  <a:srgbClr val="CDCD8F"/>
                </a:solidFill>
                <a:latin typeface="Corbel" pitchFamily="34" charset="0"/>
              </a:rPr>
              <a:t>Cannon School, NC</a:t>
            </a:r>
          </a:p>
          <a:p>
            <a:r>
              <a:rPr lang="en-US" b="1" dirty="0" smtClean="0">
                <a:solidFill>
                  <a:srgbClr val="CDCD8F"/>
                </a:solidFill>
                <a:latin typeface="Corbel" pitchFamily="34" charset="0"/>
              </a:rPr>
              <a:t>Barry Gilmore, Middle School Head</a:t>
            </a:r>
          </a:p>
          <a:p>
            <a:r>
              <a:rPr lang="en-US" b="1" dirty="0" smtClean="0">
                <a:solidFill>
                  <a:srgbClr val="CDCD8F"/>
                </a:solidFill>
                <a:latin typeface="Corbel" pitchFamily="34" charset="0"/>
              </a:rPr>
              <a:t>  	    </a:t>
            </a:r>
            <a:r>
              <a:rPr lang="en-US" b="1" i="1" dirty="0" smtClean="0">
                <a:solidFill>
                  <a:srgbClr val="CDCD8F"/>
                </a:solidFill>
                <a:latin typeface="Corbel" pitchFamily="34" charset="0"/>
              </a:rPr>
              <a:t>Hutchison School, TN</a:t>
            </a:r>
          </a:p>
        </p:txBody>
      </p:sp>
      <p:cxnSp>
        <p:nvCxnSpPr>
          <p:cNvPr id="28" name="Straight Connector 27"/>
          <p:cNvCxnSpPr/>
          <p:nvPr/>
        </p:nvCxnSpPr>
        <p:spPr>
          <a:xfrm>
            <a:off x="3200400" y="5462639"/>
            <a:ext cx="0" cy="1132851"/>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0518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20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20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childTnLst>
                                </p:cTn>
                              </p:par>
                              <p:par>
                                <p:cTn id="22" presetID="10"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2000"/>
                                        <p:tgtEl>
                                          <p:spTgt spid="28"/>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2000"/>
                                        <p:tgtEl>
                                          <p:spTgt spid="22"/>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0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2000"/>
                                        <p:tgtEl>
                                          <p:spTgt spid="11"/>
                                        </p:tgtEl>
                                      </p:cBhvr>
                                    </p:animEffect>
                                  </p:childTnLst>
                                </p:cTn>
                              </p:par>
                            </p:childTnLst>
                          </p:cTn>
                        </p:par>
                        <p:par>
                          <p:cTn id="39" fill="hold">
                            <p:stCondLst>
                              <p:cond delay="6000"/>
                            </p:stCondLst>
                            <p:childTnLst>
                              <p:par>
                                <p:cTn id="40" presetID="10" presetClass="entr" presetSubtype="0"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20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2000"/>
                                        <p:tgtEl>
                                          <p:spTgt spid="18"/>
                                        </p:tgtEl>
                                      </p:cBhvr>
                                    </p:animEffect>
                                  </p:childTnLst>
                                </p:cTn>
                              </p:par>
                            </p:childTnLst>
                          </p:cTn>
                        </p:par>
                        <p:par>
                          <p:cTn id="46" fill="hold">
                            <p:stCondLst>
                              <p:cond delay="8000"/>
                            </p:stCondLst>
                            <p:childTnLst>
                              <p:par>
                                <p:cTn id="47" presetID="10"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20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2000"/>
                                        <p:tgtEl>
                                          <p:spTgt spid="21"/>
                                        </p:tgtEl>
                                      </p:cBhvr>
                                    </p:animEffect>
                                  </p:childTnLst>
                                </p:cTn>
                              </p:par>
                            </p:childTnLst>
                          </p:cTn>
                        </p:par>
                        <p:par>
                          <p:cTn id="53" fill="hold">
                            <p:stCondLst>
                              <p:cond delay="10000"/>
                            </p:stCondLst>
                            <p:childTnLst>
                              <p:par>
                                <p:cTn id="54" presetID="10"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2000"/>
                                        <p:tgtEl>
                                          <p:spTgt spid="2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20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mph" presetSubtype="2" fill="hold" nodeType="clickEffect">
                                  <p:stCondLst>
                                    <p:cond delay="0"/>
                                  </p:stCondLst>
                                  <p:childTnLst>
                                    <p:animClr clrSpc="rgb" dir="cw">
                                      <p:cBhvr>
                                        <p:cTn id="63" dur="2000" fill="hold"/>
                                        <p:tgtEl>
                                          <p:spTgt spid="22"/>
                                        </p:tgtEl>
                                        <p:attrNameLst>
                                          <p:attrName>fillcolor</p:attrName>
                                        </p:attrNameLst>
                                      </p:cBhvr>
                                      <p:to>
                                        <a:srgbClr val="669900"/>
                                      </p:to>
                                    </p:animClr>
                                    <p:set>
                                      <p:cBhvr>
                                        <p:cTn id="64" dur="2000" fill="hold"/>
                                        <p:tgtEl>
                                          <p:spTgt spid="22"/>
                                        </p:tgtEl>
                                        <p:attrNameLst>
                                          <p:attrName>fill.type</p:attrName>
                                        </p:attrNameLst>
                                      </p:cBhvr>
                                      <p:to>
                                        <p:strVal val="solid"/>
                                      </p:to>
                                    </p:set>
                                    <p:set>
                                      <p:cBhvr>
                                        <p:cTn id="65" dur="2000" fill="hold"/>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8" grpId="0" animBg="1"/>
      <p:bldP spid="22" grpId="0" animBg="1"/>
      <p:bldP spid="7" grpId="0"/>
      <p:bldP spid="11" grpId="0"/>
      <p:bldP spid="15" grpId="0"/>
      <p:bldP spid="3" grpId="0"/>
      <p:bldP spid="21" grpId="0" animBg="1"/>
      <p:bldP spid="24" grpId="0"/>
      <p:bldP spid="25" grpId="0" animBg="1"/>
      <p:bldP spid="2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1018309" y="376534"/>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Keeping families on site</a:t>
            </a:r>
            <a:endParaRPr lang="en-US" sz="2400" dirty="0">
              <a:solidFill>
                <a:schemeClr val="bg1"/>
              </a:solidFill>
            </a:endParaRPr>
          </a:p>
        </p:txBody>
      </p:sp>
      <p:cxnSp>
        <p:nvCxnSpPr>
          <p:cNvPr id="41" name="Straight Connector 40"/>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42" name="TextBox 41"/>
          <p:cNvSpPr txBox="1"/>
          <p:nvPr/>
        </p:nvSpPr>
        <p:spPr>
          <a:xfrm>
            <a:off x="4876801" y="6400800"/>
            <a:ext cx="2286000"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INITIAL PLANNING</a:t>
            </a:r>
            <a:endParaRPr lang="en-US" sz="1600" b="1" dirty="0">
              <a:solidFill>
                <a:srgbClr val="CDCD8F"/>
              </a:solidFill>
              <a:latin typeface="Corbe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03449"/>
            <a:ext cx="7010401" cy="5194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 y="1409699"/>
            <a:ext cx="2514600" cy="357991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7" name="TextBox 46"/>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8" name="TextBox 47"/>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9" name="Rounded Rectangle 48"/>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1" name="Rounded Rectangle 50"/>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9125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000" dirty="0" smtClean="0"/>
              <a:t>Percentage of Students on Financial Aid</a:t>
            </a:r>
            <a:endParaRPr lang="en-US" sz="4000" dirty="0"/>
          </a:p>
        </p:txBody>
      </p:sp>
      <p:graphicFrame>
        <p:nvGraphicFramePr>
          <p:cNvPr id="4" name="Chart 3"/>
          <p:cNvGraphicFramePr/>
          <p:nvPr/>
        </p:nvGraphicFramePr>
        <p:xfrm>
          <a:off x="152400" y="1676400"/>
          <a:ext cx="8534400" cy="457200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609600" y="4191000"/>
            <a:ext cx="79248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31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971" y="684310"/>
            <a:ext cx="5334000" cy="461665"/>
          </a:xfrm>
          <a:prstGeom prst="rect">
            <a:avLst/>
          </a:prstGeom>
          <a:solidFill>
            <a:srgbClr val="CDCD8F"/>
          </a:solidFill>
          <a:ln>
            <a:solidFill>
              <a:schemeClr val="accent3">
                <a:lumMod val="50000"/>
              </a:schemeClr>
            </a:solidFill>
          </a:ln>
        </p:spPr>
        <p:txBody>
          <a:bodyPr wrap="square" rtlCol="0">
            <a:spAutoFit/>
          </a:bodyPr>
          <a:lstStyle/>
          <a:p>
            <a:pPr algn="ctr"/>
            <a:r>
              <a:rPr lang="en-US" sz="2400" b="1" dirty="0" smtClean="0">
                <a:solidFill>
                  <a:schemeClr val="bg1"/>
                </a:solidFill>
                <a:cs typeface="Gisha" pitchFamily="34" charset="-79"/>
              </a:rPr>
              <a:t>Scenario 2: The Episcopal School</a:t>
            </a:r>
            <a:endParaRPr lang="en-US" sz="2400" b="1" dirty="0">
              <a:solidFill>
                <a:schemeClr val="bg1"/>
              </a:solidFill>
              <a:cs typeface="Gisha" pitchFamily="34" charset="-79"/>
            </a:endParaRPr>
          </a:p>
        </p:txBody>
      </p:sp>
      <p:pic>
        <p:nvPicPr>
          <p:cNvPr id="3" name="Picture 2" descr="http://www.montgomerymartin.com/projects/898-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30624"/>
            <a:ext cx="7010400" cy="451781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20" name="TextBox 19"/>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21" name="TextBox 20"/>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22" name="Rounded Rectangle 21"/>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24" name="Rounded Rectangle 23"/>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350980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971" y="684310"/>
            <a:ext cx="5334000" cy="461665"/>
          </a:xfrm>
          <a:prstGeom prst="rect">
            <a:avLst/>
          </a:prstGeom>
          <a:solidFill>
            <a:srgbClr val="CDCD8F"/>
          </a:solidFill>
          <a:ln>
            <a:solidFill>
              <a:schemeClr val="accent3">
                <a:lumMod val="50000"/>
              </a:schemeClr>
            </a:solidFill>
          </a:ln>
        </p:spPr>
        <p:txBody>
          <a:bodyPr wrap="square" rtlCol="0">
            <a:spAutoFit/>
          </a:bodyPr>
          <a:lstStyle/>
          <a:p>
            <a:pPr algn="ctr"/>
            <a:r>
              <a:rPr lang="en-US" sz="2400" b="1" dirty="0" smtClean="0">
                <a:solidFill>
                  <a:schemeClr val="bg1"/>
                </a:solidFill>
                <a:cs typeface="Gisha" pitchFamily="34" charset="-79"/>
              </a:rPr>
              <a:t>The Episcopal School: 2007</a:t>
            </a:r>
            <a:endParaRPr lang="en-US" sz="2400" b="1" dirty="0">
              <a:solidFill>
                <a:schemeClr val="bg1"/>
              </a:solidFill>
              <a:cs typeface="Gisha" pitchFamily="34" charset="-79"/>
            </a:endParaRPr>
          </a:p>
        </p:txBody>
      </p:sp>
      <p:sp>
        <p:nvSpPr>
          <p:cNvPr id="5" name="Rounded Rectangle 4"/>
          <p:cNvSpPr/>
          <p:nvPr/>
        </p:nvSpPr>
        <p:spPr>
          <a:xfrm>
            <a:off x="7554192" y="1905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554192" y="2666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568047" y="1136072"/>
            <a:ext cx="1752600" cy="533400"/>
          </a:xfrm>
          <a:prstGeom prst="roundRect">
            <a:avLst/>
          </a:prstGeom>
          <a:solidFill>
            <a:srgbClr val="669900"/>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1976664336"/>
              </p:ext>
            </p:extLst>
          </p:nvPr>
        </p:nvGraphicFramePr>
        <p:xfrm>
          <a:off x="353146" y="1637814"/>
          <a:ext cx="6597650" cy="4350325"/>
        </p:xfrm>
        <a:graphic>
          <a:graphicData uri="http://schemas.openxmlformats.org/drawingml/2006/table">
            <a:tbl>
              <a:tblPr firstRow="1" firstCol="1" bandRow="1">
                <a:tableStyleId>{F5AB1C69-6EDB-4FF4-983F-18BD219EF322}</a:tableStyleId>
              </a:tblPr>
              <a:tblGrid>
                <a:gridCol w="3228254"/>
                <a:gridCol w="3369396"/>
              </a:tblGrid>
              <a:tr h="358262">
                <a:tc gridSpan="2">
                  <a:txBody>
                    <a:bodyPr/>
                    <a:lstStyle/>
                    <a:p>
                      <a:pPr marL="0" marR="0">
                        <a:spcBef>
                          <a:spcPts val="0"/>
                        </a:spcBef>
                        <a:spcAft>
                          <a:spcPts val="0"/>
                        </a:spcAft>
                      </a:pPr>
                      <a:r>
                        <a:rPr lang="en-US" sz="1600" dirty="0">
                          <a:effectLst/>
                        </a:rPr>
                        <a:t>The Episcopal School: At-a-glance</a:t>
                      </a:r>
                      <a:endParaRPr lang="en-US" sz="1600" b="1" dirty="0">
                        <a:effectLst/>
                        <a:latin typeface="Calibri"/>
                        <a:ea typeface="MS Mincho"/>
                        <a:cs typeface="Times New Roman"/>
                      </a:endParaRPr>
                    </a:p>
                  </a:txBody>
                  <a:tcPr marL="68580" marR="68580" marT="0" marB="0" anchor="ctr"/>
                </a:tc>
                <a:tc hMerge="1">
                  <a:txBody>
                    <a:bodyPr/>
                    <a:lstStyle/>
                    <a:p>
                      <a:endParaRPr lang="en-US"/>
                    </a:p>
                  </a:txBody>
                  <a:tcPr/>
                </a:tc>
              </a:tr>
              <a:tr h="409443">
                <a:tc>
                  <a:txBody>
                    <a:bodyPr/>
                    <a:lstStyle/>
                    <a:p>
                      <a:pPr marL="0" marR="0">
                        <a:spcBef>
                          <a:spcPts val="0"/>
                        </a:spcBef>
                        <a:spcAft>
                          <a:spcPts val="0"/>
                        </a:spcAft>
                      </a:pPr>
                      <a:r>
                        <a:rPr lang="en-US" sz="1600" dirty="0">
                          <a:effectLst/>
                        </a:rPr>
                        <a:t>School type</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a:effectLst/>
                        </a:rPr>
                        <a:t>K-8</a:t>
                      </a:r>
                      <a:r>
                        <a:rPr lang="en-US" sz="1600" baseline="30000" dirty="0">
                          <a:effectLst/>
                        </a:rPr>
                        <a:t>th</a:t>
                      </a:r>
                      <a:r>
                        <a:rPr lang="en-US" sz="1600" dirty="0">
                          <a:effectLst/>
                        </a:rPr>
                        <a:t> grade, coed; religious</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a:effectLst/>
                        </a:rPr>
                        <a:t>Year founded</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a:effectLst/>
                        </a:rPr>
                        <a:t>1950</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a:effectLst/>
                        </a:rPr>
                        <a:t>Location</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a:effectLst/>
                        </a:rPr>
                        <a:t>Urban</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smtClean="0">
                          <a:effectLst/>
                        </a:rPr>
                        <a:t>Enrollment</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a:effectLst/>
                        </a:rPr>
                        <a:t>500</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a:effectLst/>
                        </a:rPr>
                        <a:t>Change in enrollment since 2005</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a:effectLst/>
                        </a:rPr>
                        <a:t>+ </a:t>
                      </a:r>
                      <a:r>
                        <a:rPr lang="en-US" sz="1600" dirty="0" smtClean="0">
                          <a:effectLst/>
                        </a:rPr>
                        <a:t>16 </a:t>
                      </a:r>
                      <a:r>
                        <a:rPr lang="en-US" sz="1600" dirty="0">
                          <a:effectLst/>
                        </a:rPr>
                        <a:t>students</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a:effectLst/>
                        </a:rPr>
                        <a:t>Tuition range</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$9000</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a:effectLst/>
                        </a:rPr>
                        <a:t>Endowment range</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$1 </a:t>
                      </a:r>
                      <a:r>
                        <a:rPr lang="en-US" sz="1600" dirty="0">
                          <a:effectLst/>
                        </a:rPr>
                        <a:t>million</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a:effectLst/>
                        </a:rPr>
                        <a:t>Parent participation in Annual Fund </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60%</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a:effectLst/>
                        </a:rPr>
                        <a:t>Financial Aid </a:t>
                      </a:r>
                      <a:r>
                        <a:rPr lang="en-US" sz="1600" dirty="0" smtClean="0">
                          <a:effectLst/>
                        </a:rPr>
                        <a:t>students</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mn-lt"/>
                          <a:ea typeface="+mn-ea"/>
                          <a:cs typeface="+mn-cs"/>
                        </a:rPr>
                        <a:t>42</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smtClean="0">
                          <a:effectLst/>
                        </a:rPr>
                        <a:t>Tuition Remission students</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mn-lt"/>
                          <a:ea typeface="+mn-ea"/>
                          <a:cs typeface="+mn-cs"/>
                        </a:rPr>
                        <a:t>34</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a:effectLst/>
                        </a:rPr>
                        <a:t>Median teacher </a:t>
                      </a:r>
                      <a:r>
                        <a:rPr lang="en-US" sz="1600" dirty="0" smtClean="0">
                          <a:effectLst/>
                        </a:rPr>
                        <a:t>salary</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$35,000 </a:t>
                      </a:r>
                      <a:endParaRPr lang="en-US" sz="1600" b="1" dirty="0">
                        <a:effectLst/>
                        <a:latin typeface="Calibri"/>
                        <a:ea typeface="MS Mincho"/>
                        <a:cs typeface="Times New Roman"/>
                      </a:endParaRPr>
                    </a:p>
                  </a:txBody>
                  <a:tcPr marL="68580" marR="68580" marT="0" marB="0" anchor="ctr"/>
                </a:tc>
              </a:tr>
            </a:tbl>
          </a:graphicData>
        </a:graphic>
      </p:graphicFrame>
      <p:sp>
        <p:nvSpPr>
          <p:cNvPr id="16" name="Rectangle 15"/>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21" name="TextBox 20"/>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22" name="TextBox 21"/>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23" name="Rounded Rectangle 22"/>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25" name="Rounded Rectangle 24"/>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336616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26"/>
          <p:cNvSpPr>
            <a:spLocks noChangeArrowheads="1"/>
          </p:cNvSpPr>
          <p:nvPr/>
        </p:nvSpPr>
        <p:spPr bwMode="auto">
          <a:xfrm>
            <a:off x="304800" y="684310"/>
            <a:ext cx="2743200" cy="2590800"/>
          </a:xfrm>
          <a:prstGeom prst="ellipse">
            <a:avLst/>
          </a:prstGeom>
          <a:solidFill>
            <a:schemeClr val="accent3">
              <a:lumMod val="75000"/>
            </a:schemeClr>
          </a:solidFill>
          <a:ln w="9525">
            <a:solidFill>
              <a:srgbClr val="CDCD8F"/>
            </a:solidFill>
            <a:round/>
            <a:headEnd/>
            <a:tailEnd/>
          </a:ln>
          <a:effectLst/>
        </p:spPr>
        <p:txBody>
          <a:bodyPr wrap="none" anchor="ctr"/>
          <a:lstStyle/>
          <a:p>
            <a:endParaRPr lang="en-US"/>
          </a:p>
        </p:txBody>
      </p:sp>
      <p:sp>
        <p:nvSpPr>
          <p:cNvPr id="20" name="Text Box 30"/>
          <p:cNvSpPr txBox="1">
            <a:spLocks noChangeArrowheads="1"/>
          </p:cNvSpPr>
          <p:nvPr/>
        </p:nvSpPr>
        <p:spPr bwMode="auto">
          <a:xfrm>
            <a:off x="533400" y="1140648"/>
            <a:ext cx="2286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smtClean="0"/>
              <a:t>Waiting Another   Year</a:t>
            </a:r>
          </a:p>
          <a:p>
            <a:pPr algn="ctr">
              <a:spcBef>
                <a:spcPct val="50000"/>
              </a:spcBef>
            </a:pPr>
            <a:endParaRPr lang="en-US" b="1" dirty="0" smtClean="0"/>
          </a:p>
          <a:p>
            <a:pPr algn="ctr">
              <a:spcBef>
                <a:spcPct val="50000"/>
              </a:spcBef>
            </a:pPr>
            <a:r>
              <a:rPr lang="en-US" b="1" dirty="0" smtClean="0"/>
              <a:t>Unanticipated Enrollment Trends</a:t>
            </a:r>
            <a:endParaRPr lang="en-US" b="1" dirty="0"/>
          </a:p>
        </p:txBody>
      </p:sp>
      <p:sp>
        <p:nvSpPr>
          <p:cNvPr id="22" name="Rectangle 21"/>
          <p:cNvSpPr/>
          <p:nvPr/>
        </p:nvSpPr>
        <p:spPr>
          <a:xfrm>
            <a:off x="3366655" y="1341446"/>
            <a:ext cx="3810000" cy="1200329"/>
          </a:xfrm>
          <a:prstGeom prst="rect">
            <a:avLst/>
          </a:prstGeom>
        </p:spPr>
        <p:txBody>
          <a:bodyPr wrap="square">
            <a:spAutoFit/>
          </a:bodyPr>
          <a:lstStyle/>
          <a:p>
            <a:r>
              <a:rPr lang="en-US" b="1" dirty="0">
                <a:latin typeface="Palatino Linotype" pitchFamily="18" charset="0"/>
              </a:rPr>
              <a:t>“More parents chose to wait a year due to the public schools in the area and the </a:t>
            </a:r>
            <a:r>
              <a:rPr lang="en-US" b="1" dirty="0" smtClean="0">
                <a:latin typeface="Palatino Linotype" pitchFamily="18" charset="0"/>
              </a:rPr>
              <a:t>recession.” </a:t>
            </a:r>
          </a:p>
          <a:p>
            <a:r>
              <a:rPr lang="en-US" b="1" i="1" dirty="0" smtClean="0">
                <a:latin typeface="Palatino Linotype" pitchFamily="18" charset="0"/>
              </a:rPr>
              <a:t>(</a:t>
            </a:r>
            <a:r>
              <a:rPr lang="en-US" b="1" i="1" dirty="0">
                <a:latin typeface="Palatino Linotype" pitchFamily="18" charset="0"/>
              </a:rPr>
              <a:t>Parent, Southeast Prep)</a:t>
            </a:r>
            <a:endParaRPr lang="en-US" dirty="0">
              <a:latin typeface="Palatino Linotype" pitchFamily="18" charset="0"/>
            </a:endParaRPr>
          </a:p>
        </p:txBody>
      </p:sp>
      <p:cxnSp>
        <p:nvCxnSpPr>
          <p:cNvPr id="23" name="Straight Connector 22"/>
          <p:cNvCxnSpPr/>
          <p:nvPr/>
        </p:nvCxnSpPr>
        <p:spPr>
          <a:xfrm>
            <a:off x="762000" y="1979710"/>
            <a:ext cx="1828800" cy="0"/>
          </a:xfrm>
          <a:prstGeom prst="line">
            <a:avLst/>
          </a:prstGeom>
          <a:ln>
            <a:solidFill>
              <a:srgbClr val="CDCD8F"/>
            </a:solidFill>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381000" y="544277"/>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1. Extended admissions season</a:t>
            </a:r>
            <a:endParaRPr lang="en-US" sz="2400" dirty="0">
              <a:solidFill>
                <a:schemeClr val="bg1"/>
              </a:solidFill>
            </a:endParaRPr>
          </a:p>
        </p:txBody>
      </p:sp>
      <p:sp>
        <p:nvSpPr>
          <p:cNvPr id="44" name="TextBox 43"/>
          <p:cNvSpPr txBox="1"/>
          <p:nvPr/>
        </p:nvSpPr>
        <p:spPr>
          <a:xfrm>
            <a:off x="381000" y="1234023"/>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2. Decrease at entry grade levels</a:t>
            </a:r>
            <a:endParaRPr lang="en-US" sz="2400" dirty="0">
              <a:solidFill>
                <a:schemeClr val="bg1"/>
              </a:solidFill>
            </a:endParaRPr>
          </a:p>
        </p:txBody>
      </p:sp>
      <p:sp>
        <p:nvSpPr>
          <p:cNvPr id="45" name="TextBox 44"/>
          <p:cNvSpPr txBox="1"/>
          <p:nvPr/>
        </p:nvSpPr>
        <p:spPr>
          <a:xfrm>
            <a:off x="381000" y="1915877"/>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a:solidFill>
                  <a:schemeClr val="bg1"/>
                </a:solidFill>
              </a:rPr>
              <a:t>3</a:t>
            </a:r>
            <a:r>
              <a:rPr lang="en-US" sz="2400" b="1" dirty="0" smtClean="0">
                <a:solidFill>
                  <a:schemeClr val="bg1"/>
                </a:solidFill>
              </a:rPr>
              <a:t>. Increase at other grade levels</a:t>
            </a:r>
            <a:endParaRPr lang="en-US" sz="2400" dirty="0">
              <a:solidFill>
                <a:schemeClr val="bg1"/>
              </a:solidFill>
            </a:endParaRPr>
          </a:p>
        </p:txBody>
      </p:sp>
      <p:sp>
        <p:nvSpPr>
          <p:cNvPr id="39" name="Rectangle 38"/>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7" name="TextBox 46"/>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8" name="TextBox 47"/>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9" name="Rounded Rectangle 48"/>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1" name="Rounded Rectangle 50"/>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421021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2"/>
                                        </p:tgtEl>
                                      </p:cBhvr>
                                    </p:animEffect>
                                    <p:set>
                                      <p:cBhvr>
                                        <p:cTn id="30" dur="1" fill="hold">
                                          <p:stCondLst>
                                            <p:cond delay="499"/>
                                          </p:stCondLst>
                                        </p:cTn>
                                        <p:tgtEl>
                                          <p:spTgt spid="22"/>
                                        </p:tgtEl>
                                        <p:attrNameLst>
                                          <p:attrName>style.visibility</p:attrName>
                                        </p:attrNameLst>
                                      </p:cBhvr>
                                      <p:to>
                                        <p:strVal val="hidden"/>
                                      </p:to>
                                    </p:set>
                                  </p:childTnLst>
                                </p:cTn>
                              </p:par>
                              <p:par>
                                <p:cTn id="31" presetID="42"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1000"/>
                                        <p:tgtEl>
                                          <p:spTgt spid="43"/>
                                        </p:tgtEl>
                                      </p:cBhvr>
                                    </p:animEffect>
                                    <p:anim calcmode="lin" valueType="num">
                                      <p:cBhvr>
                                        <p:cTn id="34" dur="1000" fill="hold"/>
                                        <p:tgtEl>
                                          <p:spTgt spid="43"/>
                                        </p:tgtEl>
                                        <p:attrNameLst>
                                          <p:attrName>ppt_x</p:attrName>
                                        </p:attrNameLst>
                                      </p:cBhvr>
                                      <p:tavLst>
                                        <p:tav tm="0">
                                          <p:val>
                                            <p:strVal val="#ppt_x"/>
                                          </p:val>
                                        </p:tav>
                                        <p:tav tm="100000">
                                          <p:val>
                                            <p:strVal val="#ppt_x"/>
                                          </p:val>
                                        </p:tav>
                                      </p:tavLst>
                                    </p:anim>
                                    <p:anim calcmode="lin" valueType="num">
                                      <p:cBhvr>
                                        <p:cTn id="35" dur="1000" fill="hold"/>
                                        <p:tgtEl>
                                          <p:spTgt spid="4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1000"/>
                                        <p:tgtEl>
                                          <p:spTgt spid="44"/>
                                        </p:tgtEl>
                                      </p:cBhvr>
                                    </p:animEffect>
                                    <p:anim calcmode="lin" valueType="num">
                                      <p:cBhvr>
                                        <p:cTn id="39" dur="1000" fill="hold"/>
                                        <p:tgtEl>
                                          <p:spTgt spid="44"/>
                                        </p:tgtEl>
                                        <p:attrNameLst>
                                          <p:attrName>ppt_x</p:attrName>
                                        </p:attrNameLst>
                                      </p:cBhvr>
                                      <p:tavLst>
                                        <p:tav tm="0">
                                          <p:val>
                                            <p:strVal val="#ppt_x"/>
                                          </p:val>
                                        </p:tav>
                                        <p:tav tm="100000">
                                          <p:val>
                                            <p:strVal val="#ppt_x"/>
                                          </p:val>
                                        </p:tav>
                                      </p:tavLst>
                                    </p:anim>
                                    <p:anim calcmode="lin" valueType="num">
                                      <p:cBhvr>
                                        <p:cTn id="40" dur="1000" fill="hold"/>
                                        <p:tgtEl>
                                          <p:spTgt spid="4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p:bldP spid="20" grpId="1"/>
      <p:bldP spid="22" grpId="0"/>
      <p:bldP spid="22" grpId="1"/>
      <p:bldP spid="43" grpId="0" animBg="1"/>
      <p:bldP spid="44"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mrush:Dropbox:Capstone Files:Tables and Charts:JPGS of tables:All Tables_Page_01.jpg"/>
          <p:cNvPicPr/>
          <p:nvPr/>
        </p:nvPicPr>
        <p:blipFill rotWithShape="1">
          <a:blip r:embed="rId2">
            <a:extLst>
              <a:ext uri="{28A0092B-C50C-407E-A947-70E740481C1C}">
                <a14:useLocalDpi xmlns:a14="http://schemas.microsoft.com/office/drawing/2010/main" val="0"/>
              </a:ext>
            </a:extLst>
          </a:blip>
          <a:srcRect l="-1" r="-3213"/>
          <a:stretch/>
        </p:blipFill>
        <p:spPr bwMode="auto">
          <a:xfrm rot="5400000">
            <a:off x="495297" y="-1409699"/>
            <a:ext cx="8305801" cy="100583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508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990600" y="533400"/>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Overall enrollment trends</a:t>
            </a:r>
            <a:endParaRPr lang="en-US" sz="2400" dirty="0">
              <a:solidFill>
                <a:schemeClr val="bg1"/>
              </a:solidFill>
            </a:endParaRPr>
          </a:p>
        </p:txBody>
      </p:sp>
      <p:cxnSp>
        <p:nvCxnSpPr>
          <p:cNvPr id="39" name="Straight Connector 38"/>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40" name="TextBox 39"/>
          <p:cNvSpPr txBox="1"/>
          <p:nvPr/>
        </p:nvSpPr>
        <p:spPr>
          <a:xfrm>
            <a:off x="4876801" y="6400800"/>
            <a:ext cx="2286000"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ENROLLMENT TRENDS</a:t>
            </a:r>
            <a:endParaRPr lang="en-US" sz="1600" b="1" dirty="0">
              <a:solidFill>
                <a:srgbClr val="CDCD8F"/>
              </a:solidFill>
              <a:latin typeface="Corbel"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83" y="1678617"/>
            <a:ext cx="7068634"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6" name="TextBox 45"/>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7" name="TextBox 46"/>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8" name="Rounded Rectangle 47"/>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0" name="Rounded Rectangle 49"/>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104753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990600" y="530422"/>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Extended admissions season</a:t>
            </a:r>
            <a:endParaRPr lang="en-US" sz="2400" dirty="0">
              <a:solidFill>
                <a:schemeClr val="bg1"/>
              </a:solidFill>
            </a:endParaRPr>
          </a:p>
        </p:txBody>
      </p:sp>
      <p:cxnSp>
        <p:nvCxnSpPr>
          <p:cNvPr id="39" name="Straight Connector 38"/>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40" name="TextBox 39"/>
          <p:cNvSpPr txBox="1"/>
          <p:nvPr/>
        </p:nvSpPr>
        <p:spPr>
          <a:xfrm>
            <a:off x="4876801" y="6400800"/>
            <a:ext cx="2286000"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ENROLLMENT TRENDS</a:t>
            </a:r>
            <a:endParaRPr lang="en-US" sz="1600" b="1" dirty="0">
              <a:solidFill>
                <a:srgbClr val="CDCD8F"/>
              </a:solidFill>
              <a:latin typeface="Corbel" pitchFamily="34" charset="0"/>
            </a:endParaRPr>
          </a:p>
        </p:txBody>
      </p:sp>
      <p:sp>
        <p:nvSpPr>
          <p:cNvPr id="2" name="Rectangle 1"/>
          <p:cNvSpPr/>
          <p:nvPr/>
        </p:nvSpPr>
        <p:spPr>
          <a:xfrm>
            <a:off x="1004454" y="1922804"/>
            <a:ext cx="5320145" cy="2677656"/>
          </a:xfrm>
          <a:prstGeom prst="rect">
            <a:avLst/>
          </a:prstGeom>
        </p:spPr>
        <p:txBody>
          <a:bodyPr wrap="square">
            <a:spAutoFit/>
          </a:bodyPr>
          <a:lstStyle/>
          <a:p>
            <a:r>
              <a:rPr lang="en-US" sz="2400" b="1" dirty="0">
                <a:latin typeface="Corbel" pitchFamily="34" charset="0"/>
              </a:rPr>
              <a:t>“We did more admissions process later in the year. We start at the same time, but we have more families coming late in the process. In July, we were still adding to our classes. Our admissions timeline is stretched out.” </a:t>
            </a:r>
            <a:endParaRPr lang="en-US" sz="2400" dirty="0">
              <a:latin typeface="Corbel" pitchFamily="34" charset="0"/>
            </a:endParaRPr>
          </a:p>
          <a:p>
            <a:r>
              <a:rPr lang="en-US" sz="2400" b="1" i="1" dirty="0">
                <a:latin typeface="Corbel" pitchFamily="34" charset="0"/>
              </a:rPr>
              <a:t>(Episcopal, Division Head) </a:t>
            </a:r>
            <a:endParaRPr lang="en-US" sz="2400" dirty="0">
              <a:latin typeface="Corbel" pitchFamily="34" charset="0"/>
            </a:endParaRPr>
          </a:p>
        </p:txBody>
      </p:sp>
      <p:sp>
        <p:nvSpPr>
          <p:cNvPr id="23" name="Rectangle 22"/>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6" name="TextBox 45"/>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7" name="TextBox 46"/>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8" name="Rounded Rectangle 47"/>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0" name="Rounded Rectangle 49"/>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238278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2" name="TextBox 21"/>
          <p:cNvSpPr txBox="1"/>
          <p:nvPr/>
        </p:nvSpPr>
        <p:spPr>
          <a:xfrm>
            <a:off x="4876801" y="6400800"/>
            <a:ext cx="2286000"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ENROLLMENT TRENDS</a:t>
            </a:r>
            <a:endParaRPr lang="en-US" sz="1600" b="1" dirty="0">
              <a:solidFill>
                <a:srgbClr val="CDCD8F"/>
              </a:solidFill>
              <a:latin typeface="Corbel" pitchFamily="34" charset="0"/>
            </a:endParaRPr>
          </a:p>
        </p:txBody>
      </p:sp>
      <p:sp>
        <p:nvSpPr>
          <p:cNvPr id="23" name="Rectangle 22"/>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3" name="TextBox 42"/>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4" name="TextBox 43"/>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5" name="Rounded Rectangle 44"/>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47" name="Rounded Rectangle 46"/>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796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156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26"/>
          <p:cNvSpPr>
            <a:spLocks noChangeArrowheads="1"/>
          </p:cNvSpPr>
          <p:nvPr/>
        </p:nvSpPr>
        <p:spPr bwMode="auto">
          <a:xfrm>
            <a:off x="304800" y="684310"/>
            <a:ext cx="2743200" cy="2590800"/>
          </a:xfrm>
          <a:prstGeom prst="ellipse">
            <a:avLst/>
          </a:prstGeom>
          <a:solidFill>
            <a:schemeClr val="accent3">
              <a:lumMod val="75000"/>
            </a:schemeClr>
          </a:solidFill>
          <a:ln w="9525">
            <a:solidFill>
              <a:srgbClr val="CDCD8F"/>
            </a:solidFill>
            <a:round/>
            <a:headEnd/>
            <a:tailEnd/>
          </a:ln>
          <a:effectLst/>
        </p:spPr>
        <p:txBody>
          <a:bodyPr wrap="none" anchor="ctr"/>
          <a:lstStyle/>
          <a:p>
            <a:endParaRPr lang="en-US"/>
          </a:p>
        </p:txBody>
      </p:sp>
      <p:sp>
        <p:nvSpPr>
          <p:cNvPr id="22" name="Text Box 30"/>
          <p:cNvSpPr txBox="1">
            <a:spLocks noChangeArrowheads="1"/>
          </p:cNvSpPr>
          <p:nvPr/>
        </p:nvSpPr>
        <p:spPr bwMode="auto">
          <a:xfrm>
            <a:off x="533400" y="1140648"/>
            <a:ext cx="2286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smtClean="0"/>
              <a:t>Building on a Solid Foundation</a:t>
            </a:r>
          </a:p>
          <a:p>
            <a:pPr algn="ctr">
              <a:spcBef>
                <a:spcPct val="50000"/>
              </a:spcBef>
            </a:pPr>
            <a:endParaRPr lang="en-US" b="1" dirty="0" smtClean="0"/>
          </a:p>
          <a:p>
            <a:pPr algn="ctr">
              <a:spcBef>
                <a:spcPct val="50000"/>
              </a:spcBef>
            </a:pPr>
            <a:r>
              <a:rPr lang="en-US" b="1" dirty="0" smtClean="0"/>
              <a:t>Where Schools Stayed the Course</a:t>
            </a:r>
            <a:endParaRPr lang="en-US" b="1" dirty="0"/>
          </a:p>
        </p:txBody>
      </p:sp>
      <p:sp>
        <p:nvSpPr>
          <p:cNvPr id="23" name="Rectangle 22"/>
          <p:cNvSpPr/>
          <p:nvPr/>
        </p:nvSpPr>
        <p:spPr>
          <a:xfrm>
            <a:off x="3359728" y="1102547"/>
            <a:ext cx="3810000" cy="1754326"/>
          </a:xfrm>
          <a:prstGeom prst="rect">
            <a:avLst/>
          </a:prstGeom>
        </p:spPr>
        <p:txBody>
          <a:bodyPr wrap="square">
            <a:spAutoFit/>
          </a:bodyPr>
          <a:lstStyle/>
          <a:p>
            <a:r>
              <a:rPr lang="en-US" b="1" dirty="0" smtClean="0">
                <a:latin typeface="Palatino Linotype" pitchFamily="18" charset="0"/>
              </a:rPr>
              <a:t>“The education </a:t>
            </a:r>
            <a:r>
              <a:rPr lang="en-US" b="1" dirty="0">
                <a:latin typeface="Palatino Linotype" pitchFamily="18" charset="0"/>
              </a:rPr>
              <a:t>and programs are most important to people here.  They are the foundation, not any new buildings themselves.” </a:t>
            </a:r>
            <a:endParaRPr lang="en-US" dirty="0">
              <a:latin typeface="Palatino Linotype" pitchFamily="18" charset="0"/>
            </a:endParaRPr>
          </a:p>
          <a:p>
            <a:r>
              <a:rPr lang="en-US" b="1" i="1" dirty="0">
                <a:latin typeface="Palatino Linotype" pitchFamily="18" charset="0"/>
              </a:rPr>
              <a:t>(Academic Dean, Boarding Day Academy)</a:t>
            </a:r>
            <a:endParaRPr lang="en-US" i="1" dirty="0">
              <a:latin typeface="Palatino Linotype" pitchFamily="18" charset="0"/>
            </a:endParaRPr>
          </a:p>
        </p:txBody>
      </p:sp>
      <p:cxnSp>
        <p:nvCxnSpPr>
          <p:cNvPr id="39" name="Straight Connector 38"/>
          <p:cNvCxnSpPr/>
          <p:nvPr/>
        </p:nvCxnSpPr>
        <p:spPr>
          <a:xfrm>
            <a:off x="762000" y="1979710"/>
            <a:ext cx="1828800" cy="0"/>
          </a:xfrm>
          <a:prstGeom prst="line">
            <a:avLst/>
          </a:prstGeom>
          <a:ln>
            <a:solidFill>
              <a:srgbClr val="CDCD8F"/>
            </a:solidFill>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152400" y="674662"/>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1. No program cuts</a:t>
            </a:r>
            <a:endParaRPr lang="en-US" sz="2400" dirty="0">
              <a:solidFill>
                <a:schemeClr val="bg1"/>
              </a:solidFill>
            </a:endParaRPr>
          </a:p>
        </p:txBody>
      </p:sp>
      <p:sp>
        <p:nvSpPr>
          <p:cNvPr id="42" name="TextBox 41"/>
          <p:cNvSpPr txBox="1"/>
          <p:nvPr/>
        </p:nvSpPr>
        <p:spPr>
          <a:xfrm>
            <a:off x="152400" y="1364408"/>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2. Small cuts in operations</a:t>
            </a:r>
            <a:endParaRPr lang="en-US" sz="2400" dirty="0">
              <a:solidFill>
                <a:schemeClr val="bg1"/>
              </a:solidFill>
            </a:endParaRPr>
          </a:p>
        </p:txBody>
      </p:sp>
      <p:sp>
        <p:nvSpPr>
          <p:cNvPr id="43" name="TextBox 42"/>
          <p:cNvSpPr txBox="1"/>
          <p:nvPr/>
        </p:nvSpPr>
        <p:spPr>
          <a:xfrm>
            <a:off x="152400" y="2046262"/>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a:solidFill>
                  <a:schemeClr val="bg1"/>
                </a:solidFill>
              </a:rPr>
              <a:t>3</a:t>
            </a:r>
            <a:r>
              <a:rPr lang="en-US" sz="2400" b="1" dirty="0" smtClean="0">
                <a:solidFill>
                  <a:schemeClr val="bg1"/>
                </a:solidFill>
              </a:rPr>
              <a:t>. Similar annual giving goals</a:t>
            </a:r>
            <a:endParaRPr lang="en-US" sz="2400" dirty="0">
              <a:solidFill>
                <a:schemeClr val="bg1"/>
              </a:solidFill>
            </a:endParaRPr>
          </a:p>
        </p:txBody>
      </p:sp>
      <p:sp>
        <p:nvSpPr>
          <p:cNvPr id="45" name="TextBox 44"/>
          <p:cNvSpPr txBox="1"/>
          <p:nvPr/>
        </p:nvSpPr>
        <p:spPr>
          <a:xfrm>
            <a:off x="152400" y="2703836"/>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4. Continued capital goals</a:t>
            </a:r>
            <a:endParaRPr lang="en-US" sz="2400" dirty="0">
              <a:solidFill>
                <a:schemeClr val="bg1"/>
              </a:solidFill>
            </a:endParaRPr>
          </a:p>
        </p:txBody>
      </p:sp>
      <p:sp>
        <p:nvSpPr>
          <p:cNvPr id="46" name="TextBox 45"/>
          <p:cNvSpPr txBox="1"/>
          <p:nvPr/>
        </p:nvSpPr>
        <p:spPr>
          <a:xfrm>
            <a:off x="152400" y="3385690"/>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5. Moderate attention to endowment</a:t>
            </a:r>
            <a:endParaRPr lang="en-US" sz="2400" dirty="0">
              <a:solidFill>
                <a:schemeClr val="bg1"/>
              </a:solidFill>
            </a:endParaRPr>
          </a:p>
        </p:txBody>
      </p:sp>
      <p:sp>
        <p:nvSpPr>
          <p:cNvPr id="40" name="Rectangle 39"/>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50" name="TextBox 49"/>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51" name="TextBox 50"/>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52" name="Rounded Rectangle 51"/>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4" name="Rounded Rectangle 53"/>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421021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39"/>
                                        </p:tgtEl>
                                      </p:cBhvr>
                                    </p:animEffect>
                                    <p:set>
                                      <p:cBhvr>
                                        <p:cTn id="21" dur="1" fill="hold">
                                          <p:stCondLst>
                                            <p:cond delay="499"/>
                                          </p:stCondLst>
                                        </p:cTn>
                                        <p:tgtEl>
                                          <p:spTgt spid="39"/>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2"/>
                                        </p:tgtEl>
                                      </p:cBhvr>
                                    </p:animEffect>
                                    <p:set>
                                      <p:cBhvr>
                                        <p:cTn id="24" dur="1" fill="hold">
                                          <p:stCondLst>
                                            <p:cond delay="499"/>
                                          </p:stCondLst>
                                        </p:cTn>
                                        <p:tgtEl>
                                          <p:spTgt spid="22"/>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par>
                                <p:cTn id="31" presetID="42"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1000"/>
                                        <p:tgtEl>
                                          <p:spTgt spid="41"/>
                                        </p:tgtEl>
                                      </p:cBhvr>
                                    </p:animEffect>
                                    <p:anim calcmode="lin" valueType="num">
                                      <p:cBhvr>
                                        <p:cTn id="34" dur="1000" fill="hold"/>
                                        <p:tgtEl>
                                          <p:spTgt spid="41"/>
                                        </p:tgtEl>
                                        <p:attrNameLst>
                                          <p:attrName>ppt_x</p:attrName>
                                        </p:attrNameLst>
                                      </p:cBhvr>
                                      <p:tavLst>
                                        <p:tav tm="0">
                                          <p:val>
                                            <p:strVal val="#ppt_x"/>
                                          </p:val>
                                        </p:tav>
                                        <p:tav tm="100000">
                                          <p:val>
                                            <p:strVal val="#ppt_x"/>
                                          </p:val>
                                        </p:tav>
                                      </p:tavLst>
                                    </p:anim>
                                    <p:anim calcmode="lin" valueType="num">
                                      <p:cBhvr>
                                        <p:cTn id="35" dur="1000" fill="hold"/>
                                        <p:tgtEl>
                                          <p:spTgt spid="4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1000"/>
                                        <p:tgtEl>
                                          <p:spTgt spid="42"/>
                                        </p:tgtEl>
                                      </p:cBhvr>
                                    </p:animEffect>
                                    <p:anim calcmode="lin" valueType="num">
                                      <p:cBhvr>
                                        <p:cTn id="39" dur="1000" fill="hold"/>
                                        <p:tgtEl>
                                          <p:spTgt spid="42"/>
                                        </p:tgtEl>
                                        <p:attrNameLst>
                                          <p:attrName>ppt_x</p:attrName>
                                        </p:attrNameLst>
                                      </p:cBhvr>
                                      <p:tavLst>
                                        <p:tav tm="0">
                                          <p:val>
                                            <p:strVal val="#ppt_x"/>
                                          </p:val>
                                        </p:tav>
                                        <p:tav tm="100000">
                                          <p:val>
                                            <p:strVal val="#ppt_x"/>
                                          </p:val>
                                        </p:tav>
                                      </p:tavLst>
                                    </p:anim>
                                    <p:anim calcmode="lin" valueType="num">
                                      <p:cBhvr>
                                        <p:cTn id="40" dur="1000" fill="hold"/>
                                        <p:tgtEl>
                                          <p:spTgt spid="4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1000"/>
                                        <p:tgtEl>
                                          <p:spTgt spid="43"/>
                                        </p:tgtEl>
                                      </p:cBhvr>
                                    </p:animEffect>
                                    <p:anim calcmode="lin" valueType="num">
                                      <p:cBhvr>
                                        <p:cTn id="44" dur="1000" fill="hold"/>
                                        <p:tgtEl>
                                          <p:spTgt spid="43"/>
                                        </p:tgtEl>
                                        <p:attrNameLst>
                                          <p:attrName>ppt_x</p:attrName>
                                        </p:attrNameLst>
                                      </p:cBhvr>
                                      <p:tavLst>
                                        <p:tav tm="0">
                                          <p:val>
                                            <p:strVal val="#ppt_x"/>
                                          </p:val>
                                        </p:tav>
                                        <p:tav tm="100000">
                                          <p:val>
                                            <p:strVal val="#ppt_x"/>
                                          </p:val>
                                        </p:tav>
                                      </p:tavLst>
                                    </p:anim>
                                    <p:anim calcmode="lin" valueType="num">
                                      <p:cBhvr>
                                        <p:cTn id="45" dur="1000" fill="hold"/>
                                        <p:tgtEl>
                                          <p:spTgt spid="4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1000"/>
                                        <p:tgtEl>
                                          <p:spTgt spid="45"/>
                                        </p:tgtEl>
                                      </p:cBhvr>
                                    </p:animEffect>
                                    <p:anim calcmode="lin" valueType="num">
                                      <p:cBhvr>
                                        <p:cTn id="49" dur="1000" fill="hold"/>
                                        <p:tgtEl>
                                          <p:spTgt spid="45"/>
                                        </p:tgtEl>
                                        <p:attrNameLst>
                                          <p:attrName>ppt_x</p:attrName>
                                        </p:attrNameLst>
                                      </p:cBhvr>
                                      <p:tavLst>
                                        <p:tav tm="0">
                                          <p:val>
                                            <p:strVal val="#ppt_x"/>
                                          </p:val>
                                        </p:tav>
                                        <p:tav tm="100000">
                                          <p:val>
                                            <p:strVal val="#ppt_x"/>
                                          </p:val>
                                        </p:tav>
                                      </p:tavLst>
                                    </p:anim>
                                    <p:anim calcmode="lin" valueType="num">
                                      <p:cBhvr>
                                        <p:cTn id="50" dur="1000" fill="hold"/>
                                        <p:tgtEl>
                                          <p:spTgt spid="4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2" grpId="0"/>
      <p:bldP spid="22" grpId="1"/>
      <p:bldP spid="23" grpId="0"/>
      <p:bldP spid="23" grpId="1"/>
      <p:bldP spid="41" grpId="0" animBg="1"/>
      <p:bldP spid="42" grpId="0" animBg="1"/>
      <p:bldP spid="43"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011382" y="2636846"/>
            <a:ext cx="5334000" cy="1200329"/>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a:solidFill>
                  <a:schemeClr val="bg1"/>
                </a:solidFill>
              </a:rPr>
              <a:t>How did the recession impact financial processes and operations</a:t>
            </a:r>
          </a:p>
          <a:p>
            <a:pPr lvl="0" algn="ctr"/>
            <a:r>
              <a:rPr lang="en-US" sz="2400" b="1" dirty="0">
                <a:solidFill>
                  <a:schemeClr val="bg1"/>
                </a:solidFill>
              </a:rPr>
              <a:t>at independent schools?  </a:t>
            </a:r>
            <a:endParaRPr lang="en-US" sz="2400" dirty="0">
              <a:solidFill>
                <a:schemeClr val="bg1"/>
              </a:solidFill>
            </a:endParaRPr>
          </a:p>
        </p:txBody>
      </p:sp>
      <p:sp>
        <p:nvSpPr>
          <p:cNvPr id="22" name="TextBox 21"/>
          <p:cNvSpPr txBox="1"/>
          <p:nvPr/>
        </p:nvSpPr>
        <p:spPr>
          <a:xfrm>
            <a:off x="1011382" y="1586924"/>
            <a:ext cx="5334000" cy="461665"/>
          </a:xfrm>
          <a:prstGeom prst="rect">
            <a:avLst/>
          </a:prstGeom>
          <a:solidFill>
            <a:schemeClr val="accent3">
              <a:lumMod val="75000"/>
            </a:schemeClr>
          </a:solidFill>
          <a:ln>
            <a:solidFill>
              <a:srgbClr val="CDCD8F"/>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lgn="ctr"/>
            <a:r>
              <a:rPr lang="en-US" sz="2400" b="1" dirty="0" smtClean="0">
                <a:solidFill>
                  <a:schemeClr val="tx1"/>
                </a:solidFill>
              </a:rPr>
              <a:t>Our Project Question</a:t>
            </a:r>
            <a:endParaRPr lang="en-US" sz="2400" dirty="0">
              <a:solidFill>
                <a:schemeClr val="tx1"/>
              </a:solidFill>
            </a:endParaRPr>
          </a:p>
        </p:txBody>
      </p:sp>
      <p:sp>
        <p:nvSpPr>
          <p:cNvPr id="23" name="Rectangle 22"/>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7554192" y="1905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7554192" y="2666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7568047" y="1136072"/>
            <a:ext cx="1752600" cy="533400"/>
          </a:xfrm>
          <a:prstGeom prst="roundRect">
            <a:avLst/>
          </a:prstGeom>
          <a:solidFill>
            <a:srgbClr val="669900"/>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3" name="TextBox 42"/>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4" name="TextBox 43"/>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5" name="Rounded Rectangle 44"/>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47" name="Rounded Rectangle 46"/>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52598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990600" y="530422"/>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No program cuts</a:t>
            </a:r>
            <a:endParaRPr lang="en-US" sz="2400" dirty="0">
              <a:solidFill>
                <a:schemeClr val="bg1"/>
              </a:solidFill>
            </a:endParaRPr>
          </a:p>
        </p:txBody>
      </p:sp>
      <p:cxnSp>
        <p:nvCxnSpPr>
          <p:cNvPr id="20" name="Straight Connector 19"/>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2" name="TextBox 21"/>
          <p:cNvSpPr txBox="1"/>
          <p:nvPr/>
        </p:nvSpPr>
        <p:spPr>
          <a:xfrm>
            <a:off x="3352800" y="6400800"/>
            <a:ext cx="3810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STAYED THE COURSE</a:t>
            </a:r>
            <a:endParaRPr lang="en-US" sz="1600" b="1" dirty="0">
              <a:solidFill>
                <a:srgbClr val="CDCD8F"/>
              </a:solidFill>
              <a:latin typeface="Corbe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255811"/>
            <a:ext cx="7025416" cy="504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4" name="TextBox 43"/>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5" name="TextBox 44"/>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6" name="Rounded Rectangle 45"/>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48" name="Rounded Rectangle 47"/>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139202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990600" y="530422"/>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Small cuts in operations</a:t>
            </a:r>
            <a:endParaRPr lang="en-US" sz="2400" dirty="0">
              <a:solidFill>
                <a:schemeClr val="bg1"/>
              </a:solidFill>
            </a:endParaRPr>
          </a:p>
        </p:txBody>
      </p:sp>
      <p:cxnSp>
        <p:nvCxnSpPr>
          <p:cNvPr id="20" name="Straight Connector 19"/>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2" name="TextBox 21"/>
          <p:cNvSpPr txBox="1"/>
          <p:nvPr/>
        </p:nvSpPr>
        <p:spPr>
          <a:xfrm>
            <a:off x="3352800" y="6400800"/>
            <a:ext cx="3810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STAYED THE COURSE</a:t>
            </a:r>
            <a:endParaRPr lang="en-US" sz="1600" b="1" dirty="0">
              <a:solidFill>
                <a:srgbClr val="CDCD8F"/>
              </a:solidFill>
              <a:latin typeface="Corbel" pitchFamily="34" charset="0"/>
            </a:endParaRPr>
          </a:p>
        </p:txBody>
      </p:sp>
      <p:sp>
        <p:nvSpPr>
          <p:cNvPr id="2" name="Rectangle 1"/>
          <p:cNvSpPr/>
          <p:nvPr/>
        </p:nvSpPr>
        <p:spPr>
          <a:xfrm>
            <a:off x="990600" y="2017811"/>
            <a:ext cx="5334000" cy="1938992"/>
          </a:xfrm>
          <a:prstGeom prst="rect">
            <a:avLst/>
          </a:prstGeom>
        </p:spPr>
        <p:txBody>
          <a:bodyPr wrap="square">
            <a:spAutoFit/>
          </a:bodyPr>
          <a:lstStyle/>
          <a:p>
            <a:r>
              <a:rPr lang="en-US" sz="2400" b="1" dirty="0">
                <a:latin typeface="Corbel" pitchFamily="34" charset="0"/>
              </a:rPr>
              <a:t>“We looked at every pencil that we had to buy and we realized in the process that we can really do with a lot less if we have to</a:t>
            </a:r>
            <a:r>
              <a:rPr lang="en-US" sz="2400" b="1" dirty="0" smtClean="0">
                <a:latin typeface="Corbel" pitchFamily="34" charset="0"/>
              </a:rPr>
              <a:t>.”</a:t>
            </a:r>
          </a:p>
          <a:p>
            <a:r>
              <a:rPr lang="en-US" sz="2400" b="1" i="1" dirty="0" smtClean="0">
                <a:latin typeface="Corbel" pitchFamily="34" charset="0"/>
              </a:rPr>
              <a:t>(Teacher, GCS)</a:t>
            </a:r>
            <a:endParaRPr lang="en-US" sz="2400" b="1" i="1" dirty="0">
              <a:latin typeface="Corbel" pitchFamily="34" charset="0"/>
            </a:endParaRPr>
          </a:p>
        </p:txBody>
      </p:sp>
      <p:sp>
        <p:nvSpPr>
          <p:cNvPr id="39" name="Rectangle 38"/>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5" name="TextBox 44"/>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6" name="TextBox 45"/>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7" name="Rounded Rectangle 46"/>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49" name="Rounded Rectangle 48"/>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162501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990600" y="530422"/>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Similar annual giving goals</a:t>
            </a:r>
            <a:endParaRPr lang="en-US" sz="2400" dirty="0">
              <a:solidFill>
                <a:schemeClr val="bg1"/>
              </a:solidFill>
            </a:endParaRPr>
          </a:p>
        </p:txBody>
      </p:sp>
      <p:cxnSp>
        <p:nvCxnSpPr>
          <p:cNvPr id="20" name="Straight Connector 19"/>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2" name="TextBox 21"/>
          <p:cNvSpPr txBox="1"/>
          <p:nvPr/>
        </p:nvSpPr>
        <p:spPr>
          <a:xfrm>
            <a:off x="3352800" y="6400800"/>
            <a:ext cx="3810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STAYED THE COURSE</a:t>
            </a:r>
            <a:endParaRPr lang="en-US" sz="1600" b="1" dirty="0">
              <a:solidFill>
                <a:srgbClr val="CDCD8F"/>
              </a:solidFill>
              <a:latin typeface="Corbel" pitchFamily="34" charset="0"/>
            </a:endParaRPr>
          </a:p>
        </p:txBody>
      </p:sp>
      <p:sp>
        <p:nvSpPr>
          <p:cNvPr id="23" name="Rectangle 5"/>
          <p:cNvSpPr>
            <a:spLocks noChangeArrowheads="1"/>
          </p:cNvSpPr>
          <p:nvPr/>
        </p:nvSpPr>
        <p:spPr bwMode="auto">
          <a:xfrm>
            <a:off x="1392381" y="1648479"/>
            <a:ext cx="4495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400" b="1" dirty="0" smtClean="0">
                <a:solidFill>
                  <a:srgbClr val="CDCD8F"/>
                </a:solidFill>
              </a:rPr>
              <a:t>No statistically significant difference in total giving dollars (parents or alumni)</a:t>
            </a:r>
            <a:endParaRPr lang="en-US" sz="2400" b="1" dirty="0">
              <a:solidFill>
                <a:srgbClr val="CDCD8F"/>
              </a:solidFill>
            </a:endParaRPr>
          </a:p>
        </p:txBody>
      </p:sp>
      <p:sp>
        <p:nvSpPr>
          <p:cNvPr id="39" name="Oval 6"/>
          <p:cNvSpPr>
            <a:spLocks noChangeArrowheads="1"/>
          </p:cNvSpPr>
          <p:nvPr/>
        </p:nvSpPr>
        <p:spPr bwMode="auto">
          <a:xfrm>
            <a:off x="533400" y="1944589"/>
            <a:ext cx="609600" cy="608111"/>
          </a:xfrm>
          <a:prstGeom prst="ellipse">
            <a:avLst/>
          </a:prstGeom>
          <a:solidFill>
            <a:srgbClr val="CDCD8F"/>
          </a:solidFill>
          <a:ln w="9525">
            <a:solidFill>
              <a:schemeClr val="tx1"/>
            </a:solidFill>
            <a:round/>
            <a:headEnd/>
            <a:tailEnd/>
          </a:ln>
        </p:spPr>
        <p:txBody>
          <a:bodyPr wrap="none" anchor="ctr"/>
          <a:lstStyle/>
          <a:p>
            <a:endParaRPr lang="en-US"/>
          </a:p>
        </p:txBody>
      </p:sp>
      <p:sp>
        <p:nvSpPr>
          <p:cNvPr id="40" name="Rectangle 5"/>
          <p:cNvSpPr>
            <a:spLocks noChangeArrowheads="1"/>
          </p:cNvSpPr>
          <p:nvPr/>
        </p:nvSpPr>
        <p:spPr bwMode="auto">
          <a:xfrm>
            <a:off x="1392381" y="3283734"/>
            <a:ext cx="4495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400" b="1" dirty="0" smtClean="0">
                <a:solidFill>
                  <a:srgbClr val="CDCD8F"/>
                </a:solidFill>
              </a:rPr>
              <a:t>Percentage of giving, 2005-2010:</a:t>
            </a:r>
          </a:p>
          <a:p>
            <a:r>
              <a:rPr lang="en-US" sz="2400" b="1" dirty="0" smtClean="0">
                <a:solidFill>
                  <a:srgbClr val="CDCD8F"/>
                </a:solidFill>
              </a:rPr>
              <a:t>Parents: -5% (p&lt;.0001)</a:t>
            </a:r>
          </a:p>
          <a:p>
            <a:r>
              <a:rPr lang="en-US" sz="2400" b="1" dirty="0" smtClean="0">
                <a:solidFill>
                  <a:srgbClr val="CDCD8F"/>
                </a:solidFill>
              </a:rPr>
              <a:t>Alums: -</a:t>
            </a:r>
            <a:r>
              <a:rPr lang="en-US" sz="2400" b="1" dirty="0">
                <a:solidFill>
                  <a:srgbClr val="CDCD8F"/>
                </a:solidFill>
              </a:rPr>
              <a:t>8</a:t>
            </a:r>
            <a:r>
              <a:rPr lang="en-US" sz="2400" b="1" dirty="0" smtClean="0">
                <a:solidFill>
                  <a:srgbClr val="CDCD8F"/>
                </a:solidFill>
              </a:rPr>
              <a:t>% (p&lt;.0001)</a:t>
            </a:r>
            <a:endParaRPr lang="en-US" sz="2400" b="1" dirty="0">
              <a:solidFill>
                <a:srgbClr val="CDCD8F"/>
              </a:solidFill>
            </a:endParaRPr>
          </a:p>
        </p:txBody>
      </p:sp>
      <p:sp>
        <p:nvSpPr>
          <p:cNvPr id="41" name="Oval 6"/>
          <p:cNvSpPr>
            <a:spLocks noChangeArrowheads="1"/>
          </p:cNvSpPr>
          <p:nvPr/>
        </p:nvSpPr>
        <p:spPr bwMode="auto">
          <a:xfrm>
            <a:off x="533400" y="3482440"/>
            <a:ext cx="609600" cy="608111"/>
          </a:xfrm>
          <a:prstGeom prst="ellipse">
            <a:avLst/>
          </a:prstGeom>
          <a:solidFill>
            <a:srgbClr val="CDCD8F"/>
          </a:solidFill>
          <a:ln w="9525">
            <a:solidFill>
              <a:schemeClr val="tx1"/>
            </a:solidFill>
            <a:round/>
            <a:headEnd/>
            <a:tailEnd/>
          </a:ln>
        </p:spPr>
        <p:txBody>
          <a:bodyPr wrap="none" anchor="ctr"/>
          <a:lstStyle/>
          <a:p>
            <a:endParaRPr lang="en-US"/>
          </a:p>
        </p:txBody>
      </p:sp>
      <p:sp>
        <p:nvSpPr>
          <p:cNvPr id="42" name="Rectangle 5"/>
          <p:cNvSpPr>
            <a:spLocks noChangeArrowheads="1"/>
          </p:cNvSpPr>
          <p:nvPr/>
        </p:nvSpPr>
        <p:spPr bwMode="auto">
          <a:xfrm>
            <a:off x="1409700" y="4830833"/>
            <a:ext cx="4495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400" b="1" dirty="0" smtClean="0">
                <a:solidFill>
                  <a:srgbClr val="CDCD8F"/>
                </a:solidFill>
              </a:rPr>
              <a:t>Takeaway: Fewer parents and alumni gave, but those who did give made larger donations</a:t>
            </a:r>
            <a:endParaRPr lang="en-US" sz="2400" b="1" dirty="0">
              <a:solidFill>
                <a:srgbClr val="CDCD8F"/>
              </a:solidFill>
            </a:endParaRPr>
          </a:p>
        </p:txBody>
      </p:sp>
      <p:sp>
        <p:nvSpPr>
          <p:cNvPr id="44" name="Oval 6"/>
          <p:cNvSpPr>
            <a:spLocks noChangeArrowheads="1"/>
          </p:cNvSpPr>
          <p:nvPr/>
        </p:nvSpPr>
        <p:spPr bwMode="auto">
          <a:xfrm>
            <a:off x="533400" y="5126943"/>
            <a:ext cx="609600" cy="608111"/>
          </a:xfrm>
          <a:prstGeom prst="ellipse">
            <a:avLst/>
          </a:prstGeom>
          <a:solidFill>
            <a:srgbClr val="CDCD8F"/>
          </a:solidFill>
          <a:ln w="9525">
            <a:solidFill>
              <a:schemeClr val="tx1"/>
            </a:solidFill>
            <a:round/>
            <a:headEnd/>
            <a:tailEnd/>
          </a:ln>
        </p:spPr>
        <p:txBody>
          <a:bodyPr wrap="none" anchor="ctr"/>
          <a:lstStyle/>
          <a:p>
            <a:endParaRPr lang="en-US"/>
          </a:p>
        </p:txBody>
      </p:sp>
      <p:sp>
        <p:nvSpPr>
          <p:cNvPr id="45" name="Rectangle 44"/>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50" name="TextBox 49"/>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51" name="TextBox 50"/>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52" name="Rounded Rectangle 51"/>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4" name="Rounded Rectangle 53"/>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162501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2000"/>
                                        <p:tgtEl>
                                          <p:spTgt spid="3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20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2000"/>
                                        <p:tgtEl>
                                          <p:spTgt spid="4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20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2000"/>
                                        <p:tgtEl>
                                          <p:spTgt spid="4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3" grpId="0"/>
      <p:bldP spid="39" grpId="0" animBg="1"/>
      <p:bldP spid="40" grpId="0"/>
      <p:bldP spid="41" grpId="0" animBg="1"/>
      <p:bldP spid="42" grpId="0"/>
      <p:bldP spid="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990600" y="530422"/>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Continued capital goals</a:t>
            </a:r>
            <a:endParaRPr lang="en-US" sz="2400" dirty="0">
              <a:solidFill>
                <a:schemeClr val="bg1"/>
              </a:solidFill>
            </a:endParaRPr>
          </a:p>
        </p:txBody>
      </p:sp>
      <p:cxnSp>
        <p:nvCxnSpPr>
          <p:cNvPr id="20" name="Straight Connector 19"/>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2" name="TextBox 21"/>
          <p:cNvSpPr txBox="1"/>
          <p:nvPr/>
        </p:nvSpPr>
        <p:spPr>
          <a:xfrm>
            <a:off x="3352800" y="6400800"/>
            <a:ext cx="3810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STAYED THE COURSE</a:t>
            </a:r>
            <a:endParaRPr lang="en-US" sz="1600" b="1" dirty="0">
              <a:solidFill>
                <a:srgbClr val="CDCD8F"/>
              </a:solidFill>
              <a:latin typeface="Corbel" pitchFamily="34" charset="0"/>
            </a:endParaRPr>
          </a:p>
        </p:txBody>
      </p:sp>
      <p:sp>
        <p:nvSpPr>
          <p:cNvPr id="2" name="Rectangle 1"/>
          <p:cNvSpPr/>
          <p:nvPr/>
        </p:nvSpPr>
        <p:spPr>
          <a:xfrm>
            <a:off x="990600" y="2279928"/>
            <a:ext cx="5306291" cy="1569660"/>
          </a:xfrm>
          <a:prstGeom prst="rect">
            <a:avLst/>
          </a:prstGeom>
        </p:spPr>
        <p:txBody>
          <a:bodyPr wrap="square">
            <a:spAutoFit/>
          </a:bodyPr>
          <a:lstStyle/>
          <a:p>
            <a:r>
              <a:rPr lang="en-US" sz="2400" b="1" dirty="0">
                <a:latin typeface="Corbel" pitchFamily="34" charset="0"/>
              </a:rPr>
              <a:t>Only </a:t>
            </a:r>
            <a:r>
              <a:rPr lang="en-US" sz="2400" b="1" dirty="0" smtClean="0">
                <a:latin typeface="Corbel" pitchFamily="34" charset="0"/>
              </a:rPr>
              <a:t>199 </a:t>
            </a:r>
            <a:r>
              <a:rPr lang="en-US" sz="2400" b="1" dirty="0">
                <a:latin typeface="Corbel" pitchFamily="34" charset="0"/>
              </a:rPr>
              <a:t>of </a:t>
            </a:r>
            <a:r>
              <a:rPr lang="en-US" sz="2400" b="1" dirty="0" smtClean="0">
                <a:latin typeface="Corbel" pitchFamily="34" charset="0"/>
              </a:rPr>
              <a:t>967 (</a:t>
            </a:r>
            <a:r>
              <a:rPr lang="en-US" sz="2400" b="1" dirty="0">
                <a:latin typeface="Corbel" pitchFamily="34" charset="0"/>
              </a:rPr>
              <a:t>20.5</a:t>
            </a:r>
            <a:r>
              <a:rPr lang="en-US" sz="2400" b="1" dirty="0" smtClean="0">
                <a:latin typeface="Corbel" pitchFamily="34" charset="0"/>
              </a:rPr>
              <a:t>%) respondents reported </a:t>
            </a:r>
            <a:r>
              <a:rPr lang="en-US" sz="2400" b="1" dirty="0">
                <a:latin typeface="Corbel" pitchFamily="34" charset="0"/>
              </a:rPr>
              <a:t>that they had to postpone a capital campaign as a financial adjustment since the fall of 2008. </a:t>
            </a:r>
            <a:endParaRPr lang="en-US" sz="2400" dirty="0">
              <a:latin typeface="Corbel" pitchFamily="34" charset="0"/>
            </a:endParaRPr>
          </a:p>
        </p:txBody>
      </p:sp>
      <p:sp>
        <p:nvSpPr>
          <p:cNvPr id="50" name="Rectangle 49"/>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55" name="TextBox 54"/>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56" name="TextBox 55"/>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57" name="Rounded Rectangle 56"/>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9" name="Rounded Rectangle 58"/>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162501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26"/>
          <p:cNvSpPr>
            <a:spLocks noChangeArrowheads="1"/>
          </p:cNvSpPr>
          <p:nvPr/>
        </p:nvSpPr>
        <p:spPr bwMode="auto">
          <a:xfrm>
            <a:off x="304800" y="684310"/>
            <a:ext cx="2743200" cy="2590800"/>
          </a:xfrm>
          <a:prstGeom prst="ellipse">
            <a:avLst/>
          </a:prstGeom>
          <a:solidFill>
            <a:schemeClr val="accent3">
              <a:lumMod val="75000"/>
            </a:schemeClr>
          </a:solidFill>
          <a:ln w="9525">
            <a:solidFill>
              <a:srgbClr val="CDCD8F"/>
            </a:solidFill>
            <a:round/>
            <a:headEnd/>
            <a:tailEnd/>
          </a:ln>
          <a:effectLst/>
        </p:spPr>
        <p:txBody>
          <a:bodyPr wrap="none" anchor="ctr"/>
          <a:lstStyle/>
          <a:p>
            <a:endParaRPr lang="en-US"/>
          </a:p>
        </p:txBody>
      </p:sp>
      <p:sp>
        <p:nvSpPr>
          <p:cNvPr id="20" name="Text Box 30"/>
          <p:cNvSpPr txBox="1">
            <a:spLocks noChangeArrowheads="1"/>
          </p:cNvSpPr>
          <p:nvPr/>
        </p:nvSpPr>
        <p:spPr bwMode="auto">
          <a:xfrm>
            <a:off x="533400" y="1140648"/>
            <a:ext cx="2286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smtClean="0"/>
              <a:t>Doing More          With Less</a:t>
            </a:r>
          </a:p>
          <a:p>
            <a:pPr algn="ctr">
              <a:spcBef>
                <a:spcPct val="50000"/>
              </a:spcBef>
            </a:pPr>
            <a:endParaRPr lang="en-US" b="1" dirty="0" smtClean="0"/>
          </a:p>
          <a:p>
            <a:pPr algn="ctr">
              <a:spcBef>
                <a:spcPct val="50000"/>
              </a:spcBef>
            </a:pPr>
            <a:r>
              <a:rPr lang="en-US" b="1" dirty="0" smtClean="0"/>
              <a:t>Where Schools    Made Adjustments</a:t>
            </a:r>
            <a:endParaRPr lang="en-US" b="1" dirty="0"/>
          </a:p>
        </p:txBody>
      </p:sp>
      <p:sp>
        <p:nvSpPr>
          <p:cNvPr id="22" name="Rectangle 21"/>
          <p:cNvSpPr/>
          <p:nvPr/>
        </p:nvSpPr>
        <p:spPr>
          <a:xfrm>
            <a:off x="3359728" y="1056263"/>
            <a:ext cx="3810000" cy="2031325"/>
          </a:xfrm>
          <a:prstGeom prst="rect">
            <a:avLst/>
          </a:prstGeom>
        </p:spPr>
        <p:txBody>
          <a:bodyPr wrap="square">
            <a:spAutoFit/>
          </a:bodyPr>
          <a:lstStyle/>
          <a:p>
            <a:r>
              <a:rPr lang="en-US" b="1" dirty="0">
                <a:latin typeface="Palatino Linotype" pitchFamily="18" charset="0"/>
              </a:rPr>
              <a:t>“We’re trying to do more with </a:t>
            </a:r>
            <a:r>
              <a:rPr lang="en-US" b="1" dirty="0" smtClean="0">
                <a:latin typeface="Palatino Linotype" pitchFamily="18" charset="0"/>
              </a:rPr>
              <a:t>less…to </a:t>
            </a:r>
            <a:r>
              <a:rPr lang="en-US" b="1" dirty="0">
                <a:latin typeface="Palatino Linotype" pitchFamily="18" charset="0"/>
              </a:rPr>
              <a:t>find ways to create a meaningful, exciting experience for school children that made kids and families want to stay.” </a:t>
            </a:r>
            <a:endParaRPr lang="en-US" dirty="0">
              <a:latin typeface="Palatino Linotype" pitchFamily="18" charset="0"/>
            </a:endParaRPr>
          </a:p>
          <a:p>
            <a:r>
              <a:rPr lang="en-US" b="1" i="1" dirty="0">
                <a:latin typeface="Palatino Linotype" pitchFamily="18" charset="0"/>
              </a:rPr>
              <a:t>(Head of School, The Episcopal School)</a:t>
            </a:r>
            <a:endParaRPr lang="en-US" dirty="0">
              <a:latin typeface="Palatino Linotype" pitchFamily="18" charset="0"/>
            </a:endParaRPr>
          </a:p>
        </p:txBody>
      </p:sp>
      <p:cxnSp>
        <p:nvCxnSpPr>
          <p:cNvPr id="23" name="Straight Connector 22"/>
          <p:cNvCxnSpPr/>
          <p:nvPr/>
        </p:nvCxnSpPr>
        <p:spPr>
          <a:xfrm>
            <a:off x="762000" y="1979710"/>
            <a:ext cx="1828800" cy="0"/>
          </a:xfrm>
          <a:prstGeom prst="line">
            <a:avLst/>
          </a:prstGeom>
          <a:ln>
            <a:solidFill>
              <a:srgbClr val="CDCD8F"/>
            </a:solidFill>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304800" y="417611"/>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1. Increased financial aid</a:t>
            </a:r>
            <a:endParaRPr lang="en-US" sz="2400" dirty="0">
              <a:solidFill>
                <a:schemeClr val="bg1"/>
              </a:solidFill>
            </a:endParaRPr>
          </a:p>
        </p:txBody>
      </p:sp>
      <p:sp>
        <p:nvSpPr>
          <p:cNvPr id="41" name="TextBox 40"/>
          <p:cNvSpPr txBox="1"/>
          <p:nvPr/>
        </p:nvSpPr>
        <p:spPr>
          <a:xfrm>
            <a:off x="304800" y="1107357"/>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2. Modest salary increases</a:t>
            </a:r>
            <a:endParaRPr lang="en-US" sz="2400" dirty="0">
              <a:solidFill>
                <a:schemeClr val="bg1"/>
              </a:solidFill>
            </a:endParaRPr>
          </a:p>
        </p:txBody>
      </p:sp>
      <p:sp>
        <p:nvSpPr>
          <p:cNvPr id="42" name="TextBox 41"/>
          <p:cNvSpPr txBox="1"/>
          <p:nvPr/>
        </p:nvSpPr>
        <p:spPr>
          <a:xfrm>
            <a:off x="304800" y="1789211"/>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a:solidFill>
                  <a:schemeClr val="bg1"/>
                </a:solidFill>
              </a:rPr>
              <a:t>3</a:t>
            </a:r>
            <a:r>
              <a:rPr lang="en-US" sz="2400" b="1" dirty="0" smtClean="0">
                <a:solidFill>
                  <a:schemeClr val="bg1"/>
                </a:solidFill>
              </a:rPr>
              <a:t>. Modest tuition increases</a:t>
            </a:r>
            <a:endParaRPr lang="en-US" sz="2400" dirty="0">
              <a:solidFill>
                <a:schemeClr val="bg1"/>
              </a:solidFill>
            </a:endParaRPr>
          </a:p>
        </p:txBody>
      </p:sp>
      <p:sp>
        <p:nvSpPr>
          <p:cNvPr id="43" name="TextBox 42"/>
          <p:cNvSpPr txBox="1"/>
          <p:nvPr/>
        </p:nvSpPr>
        <p:spPr>
          <a:xfrm>
            <a:off x="304800" y="2446785"/>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4. Deferred physical plant maintenance</a:t>
            </a:r>
            <a:endParaRPr lang="en-US" sz="2400" dirty="0">
              <a:solidFill>
                <a:schemeClr val="bg1"/>
              </a:solidFill>
            </a:endParaRPr>
          </a:p>
        </p:txBody>
      </p:sp>
      <p:sp>
        <p:nvSpPr>
          <p:cNvPr id="44" name="TextBox 43"/>
          <p:cNvSpPr txBox="1"/>
          <p:nvPr/>
        </p:nvSpPr>
        <p:spPr>
          <a:xfrm>
            <a:off x="304800" y="3128639"/>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5. Increased online services</a:t>
            </a:r>
            <a:endParaRPr lang="en-US" sz="2400" dirty="0">
              <a:solidFill>
                <a:schemeClr val="bg1"/>
              </a:solidFill>
            </a:endParaRPr>
          </a:p>
        </p:txBody>
      </p:sp>
      <p:sp>
        <p:nvSpPr>
          <p:cNvPr id="45" name="TextBox 44"/>
          <p:cNvSpPr txBox="1"/>
          <p:nvPr/>
        </p:nvSpPr>
        <p:spPr>
          <a:xfrm>
            <a:off x="304800" y="3872823"/>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6. Re-examined marketing</a:t>
            </a:r>
            <a:endParaRPr lang="en-US" sz="2400" dirty="0">
              <a:solidFill>
                <a:schemeClr val="bg1"/>
              </a:solidFill>
            </a:endParaRPr>
          </a:p>
        </p:txBody>
      </p:sp>
      <p:sp>
        <p:nvSpPr>
          <p:cNvPr id="46" name="TextBox 45"/>
          <p:cNvSpPr txBox="1"/>
          <p:nvPr/>
        </p:nvSpPr>
        <p:spPr>
          <a:xfrm>
            <a:off x="304800" y="4554677"/>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7. New constituencies</a:t>
            </a:r>
            <a:endParaRPr lang="en-US" sz="2400" dirty="0">
              <a:solidFill>
                <a:schemeClr val="bg1"/>
              </a:solidFill>
            </a:endParaRPr>
          </a:p>
        </p:txBody>
      </p:sp>
      <p:sp>
        <p:nvSpPr>
          <p:cNvPr id="47" name="TextBox 46"/>
          <p:cNvSpPr txBox="1"/>
          <p:nvPr/>
        </p:nvSpPr>
        <p:spPr>
          <a:xfrm>
            <a:off x="304800" y="5212251"/>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8. Re-examined parent organizations</a:t>
            </a:r>
            <a:endParaRPr lang="en-US" sz="2400" dirty="0">
              <a:solidFill>
                <a:schemeClr val="bg1"/>
              </a:solidFill>
            </a:endParaRPr>
          </a:p>
        </p:txBody>
      </p:sp>
      <p:sp>
        <p:nvSpPr>
          <p:cNvPr id="48" name="TextBox 47"/>
          <p:cNvSpPr txBox="1"/>
          <p:nvPr/>
        </p:nvSpPr>
        <p:spPr>
          <a:xfrm>
            <a:off x="304800" y="5894105"/>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9. Increased accountability</a:t>
            </a:r>
            <a:endParaRPr lang="en-US" sz="2400" dirty="0">
              <a:solidFill>
                <a:schemeClr val="bg1"/>
              </a:solidFill>
            </a:endParaRPr>
          </a:p>
        </p:txBody>
      </p:sp>
      <p:sp>
        <p:nvSpPr>
          <p:cNvPr id="39" name="Rectangle 38"/>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53" name="TextBox 52"/>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54" name="TextBox 53"/>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55" name="Rounded Rectangle 54"/>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7" name="Rounded Rectangle 56"/>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421021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2"/>
                                        </p:tgtEl>
                                      </p:cBhvr>
                                    </p:animEffect>
                                    <p:set>
                                      <p:cBhvr>
                                        <p:cTn id="21" dur="1" fill="hold">
                                          <p:stCondLst>
                                            <p:cond delay="499"/>
                                          </p:stCondLst>
                                        </p:cTn>
                                        <p:tgtEl>
                                          <p:spTgt spid="22"/>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23"/>
                                        </p:tgtEl>
                                      </p:cBhvr>
                                    </p:animEffect>
                                    <p:set>
                                      <p:cBhvr>
                                        <p:cTn id="24" dur="1" fill="hold">
                                          <p:stCondLst>
                                            <p:cond delay="499"/>
                                          </p:stCondLst>
                                        </p:cTn>
                                        <p:tgtEl>
                                          <p:spTgt spid="23"/>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par>
                                <p:cTn id="31" presetID="42"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1000"/>
                                        <p:tgtEl>
                                          <p:spTgt spid="41"/>
                                        </p:tgtEl>
                                      </p:cBhvr>
                                    </p:animEffect>
                                    <p:anim calcmode="lin" valueType="num">
                                      <p:cBhvr>
                                        <p:cTn id="39" dur="1000" fill="hold"/>
                                        <p:tgtEl>
                                          <p:spTgt spid="41"/>
                                        </p:tgtEl>
                                        <p:attrNameLst>
                                          <p:attrName>ppt_x</p:attrName>
                                        </p:attrNameLst>
                                      </p:cBhvr>
                                      <p:tavLst>
                                        <p:tav tm="0">
                                          <p:val>
                                            <p:strVal val="#ppt_x"/>
                                          </p:val>
                                        </p:tav>
                                        <p:tav tm="100000">
                                          <p:val>
                                            <p:strVal val="#ppt_x"/>
                                          </p:val>
                                        </p:tav>
                                      </p:tavLst>
                                    </p:anim>
                                    <p:anim calcmode="lin" valueType="num">
                                      <p:cBhvr>
                                        <p:cTn id="40" dur="1000" fill="hold"/>
                                        <p:tgtEl>
                                          <p:spTgt spid="4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1000"/>
                                        <p:tgtEl>
                                          <p:spTgt spid="45"/>
                                        </p:tgtEl>
                                      </p:cBhvr>
                                    </p:animEffect>
                                    <p:anim calcmode="lin" valueType="num">
                                      <p:cBhvr>
                                        <p:cTn id="59" dur="1000" fill="hold"/>
                                        <p:tgtEl>
                                          <p:spTgt spid="45"/>
                                        </p:tgtEl>
                                        <p:attrNameLst>
                                          <p:attrName>ppt_x</p:attrName>
                                        </p:attrNameLst>
                                      </p:cBhvr>
                                      <p:tavLst>
                                        <p:tav tm="0">
                                          <p:val>
                                            <p:strVal val="#ppt_x"/>
                                          </p:val>
                                        </p:tav>
                                        <p:tav tm="100000">
                                          <p:val>
                                            <p:strVal val="#ppt_x"/>
                                          </p:val>
                                        </p:tav>
                                      </p:tavLst>
                                    </p:anim>
                                    <p:anim calcmode="lin" valueType="num">
                                      <p:cBhvr>
                                        <p:cTn id="60" dur="1000" fill="hold"/>
                                        <p:tgtEl>
                                          <p:spTgt spid="4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1000"/>
                                        <p:tgtEl>
                                          <p:spTgt spid="46"/>
                                        </p:tgtEl>
                                      </p:cBhvr>
                                    </p:animEffect>
                                    <p:anim calcmode="lin" valueType="num">
                                      <p:cBhvr>
                                        <p:cTn id="64" dur="1000" fill="hold"/>
                                        <p:tgtEl>
                                          <p:spTgt spid="46"/>
                                        </p:tgtEl>
                                        <p:attrNameLst>
                                          <p:attrName>ppt_x</p:attrName>
                                        </p:attrNameLst>
                                      </p:cBhvr>
                                      <p:tavLst>
                                        <p:tav tm="0">
                                          <p:val>
                                            <p:strVal val="#ppt_x"/>
                                          </p:val>
                                        </p:tav>
                                        <p:tav tm="100000">
                                          <p:val>
                                            <p:strVal val="#ppt_x"/>
                                          </p:val>
                                        </p:tav>
                                      </p:tavLst>
                                    </p:anim>
                                    <p:anim calcmode="lin" valueType="num">
                                      <p:cBhvr>
                                        <p:cTn id="65" dur="1000" fill="hold"/>
                                        <p:tgtEl>
                                          <p:spTgt spid="4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1000"/>
                                        <p:tgtEl>
                                          <p:spTgt spid="47"/>
                                        </p:tgtEl>
                                      </p:cBhvr>
                                    </p:animEffect>
                                    <p:anim calcmode="lin" valueType="num">
                                      <p:cBhvr>
                                        <p:cTn id="69" dur="1000" fill="hold"/>
                                        <p:tgtEl>
                                          <p:spTgt spid="47"/>
                                        </p:tgtEl>
                                        <p:attrNameLst>
                                          <p:attrName>ppt_x</p:attrName>
                                        </p:attrNameLst>
                                      </p:cBhvr>
                                      <p:tavLst>
                                        <p:tav tm="0">
                                          <p:val>
                                            <p:strVal val="#ppt_x"/>
                                          </p:val>
                                        </p:tav>
                                        <p:tav tm="100000">
                                          <p:val>
                                            <p:strVal val="#ppt_x"/>
                                          </p:val>
                                        </p:tav>
                                      </p:tavLst>
                                    </p:anim>
                                    <p:anim calcmode="lin" valueType="num">
                                      <p:cBhvr>
                                        <p:cTn id="70" dur="1000" fill="hold"/>
                                        <p:tgtEl>
                                          <p:spTgt spid="47"/>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41"/>
                                        </p:tgtEl>
                                      </p:cBhvr>
                                    </p:animEffect>
                                    <p:set>
                                      <p:cBhvr>
                                        <p:cTn id="80" dur="1" fill="hold">
                                          <p:stCondLst>
                                            <p:cond delay="499"/>
                                          </p:stCondLst>
                                        </p:cTn>
                                        <p:tgtEl>
                                          <p:spTgt spid="41"/>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43"/>
                                        </p:tgtEl>
                                      </p:cBhvr>
                                    </p:animEffect>
                                    <p:set>
                                      <p:cBhvr>
                                        <p:cTn id="83" dur="1" fill="hold">
                                          <p:stCondLst>
                                            <p:cond delay="499"/>
                                          </p:stCondLst>
                                        </p:cTn>
                                        <p:tgtEl>
                                          <p:spTgt spid="43"/>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44"/>
                                        </p:tgtEl>
                                      </p:cBhvr>
                                    </p:animEffect>
                                    <p:set>
                                      <p:cBhvr>
                                        <p:cTn id="86" dur="1" fill="hold">
                                          <p:stCondLst>
                                            <p:cond delay="499"/>
                                          </p:stCondLst>
                                        </p:cTn>
                                        <p:tgtEl>
                                          <p:spTgt spid="44"/>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45"/>
                                        </p:tgtEl>
                                      </p:cBhvr>
                                    </p:animEffect>
                                    <p:set>
                                      <p:cBhvr>
                                        <p:cTn id="89" dur="1" fill="hold">
                                          <p:stCondLst>
                                            <p:cond delay="499"/>
                                          </p:stCondLst>
                                        </p:cTn>
                                        <p:tgtEl>
                                          <p:spTgt spid="45"/>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47"/>
                                        </p:tgtEl>
                                      </p:cBhvr>
                                    </p:animEffect>
                                    <p:set>
                                      <p:cBhvr>
                                        <p:cTn id="92" dur="1" fill="hold">
                                          <p:stCondLst>
                                            <p:cond delay="499"/>
                                          </p:stCondLst>
                                        </p:cTn>
                                        <p:tgtEl>
                                          <p:spTgt spid="47"/>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48"/>
                                        </p:tgtEl>
                                      </p:cBhvr>
                                    </p:animEffect>
                                    <p:set>
                                      <p:cBhvr>
                                        <p:cTn id="95"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p:bldP spid="20" grpId="1"/>
      <p:bldP spid="22" grpId="0"/>
      <p:bldP spid="22" grpId="1"/>
      <p:bldP spid="40" grpId="0" animBg="1"/>
      <p:bldP spid="41" grpId="0" animBg="1"/>
      <p:bldP spid="41" grpId="1" animBg="1"/>
      <p:bldP spid="42" grpId="0"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4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mrush:Dropbox:Capstone Files:Tables and Charts:JPGS of tables:All Tables_Page_01.jpg"/>
          <p:cNvPicPr/>
          <p:nvPr/>
        </p:nvPicPr>
        <p:blipFill rotWithShape="1">
          <a:blip r:embed="rId2">
            <a:extLst>
              <a:ext uri="{28A0092B-C50C-407E-A947-70E740481C1C}">
                <a14:useLocalDpi xmlns:a14="http://schemas.microsoft.com/office/drawing/2010/main" val="0"/>
              </a:ext>
            </a:extLst>
          </a:blip>
          <a:srcRect l="-1" r="-3213"/>
          <a:stretch/>
        </p:blipFill>
        <p:spPr bwMode="auto">
          <a:xfrm rot="5400000">
            <a:off x="495297" y="-1409699"/>
            <a:ext cx="8305801" cy="100583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530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98922" y="489346"/>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Increased financial aid</a:t>
            </a:r>
            <a:endParaRPr lang="en-US" sz="2400"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73" y="1701131"/>
            <a:ext cx="6217444" cy="3200400"/>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a:extLst/>
        </p:spPr>
      </p:pic>
      <p:sp>
        <p:nvSpPr>
          <p:cNvPr id="39" name="TextBox 38"/>
          <p:cNvSpPr txBox="1"/>
          <p:nvPr/>
        </p:nvSpPr>
        <p:spPr>
          <a:xfrm>
            <a:off x="457200" y="4958434"/>
            <a:ext cx="6217444" cy="1015663"/>
          </a:xfrm>
          <a:prstGeom prst="rect">
            <a:avLst/>
          </a:prstGeom>
          <a:solidFill>
            <a:schemeClr val="tx1"/>
          </a:solidFill>
          <a:ln>
            <a:noFill/>
          </a:ln>
        </p:spPr>
        <p:txBody>
          <a:bodyPr wrap="square" rtlCol="0">
            <a:spAutoFit/>
          </a:bodyPr>
          <a:lstStyle/>
          <a:p>
            <a:pPr lvl="0"/>
            <a:r>
              <a:rPr lang="en-US" sz="2000" dirty="0">
                <a:solidFill>
                  <a:schemeClr val="bg1"/>
                </a:solidFill>
              </a:rPr>
              <a:t>Response to the statement, “Over the past three years, the school saw increased demands for financial aid from formerly full paying families”</a:t>
            </a:r>
          </a:p>
        </p:txBody>
      </p:sp>
      <p:cxnSp>
        <p:nvCxnSpPr>
          <p:cNvPr id="22" name="Straight Connector 21"/>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3" name="TextBox 22"/>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sp>
        <p:nvSpPr>
          <p:cNvPr id="2" name="TextBox 1"/>
          <p:cNvSpPr txBox="1"/>
          <p:nvPr/>
        </p:nvSpPr>
        <p:spPr>
          <a:xfrm>
            <a:off x="457200" y="4569023"/>
            <a:ext cx="4800600" cy="307777"/>
          </a:xfrm>
          <a:prstGeom prst="rect">
            <a:avLst/>
          </a:prstGeom>
          <a:noFill/>
        </p:spPr>
        <p:txBody>
          <a:bodyPr wrap="square" rtlCol="0">
            <a:spAutoFit/>
          </a:bodyPr>
          <a:lstStyle/>
          <a:p>
            <a:r>
              <a:rPr lang="en-US" sz="1400" dirty="0" smtClean="0">
                <a:solidFill>
                  <a:schemeClr val="bg1"/>
                </a:solidFill>
              </a:rPr>
              <a:t>Source: Survey of Heads and Business Managers</a:t>
            </a:r>
            <a:endParaRPr lang="en-US" sz="1400" dirty="0">
              <a:solidFill>
                <a:schemeClr val="bg1"/>
              </a:solidFill>
            </a:endParaRPr>
          </a:p>
        </p:txBody>
      </p:sp>
      <p:sp>
        <p:nvSpPr>
          <p:cNvPr id="40" name="Rectangle 39"/>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5" name="TextBox 44"/>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6" name="TextBox 45"/>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7" name="Rounded Rectangle 46"/>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49" name="Rounded Rectangle 48"/>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421021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D:\Documents\My Documents\Capstone Working Files\chart.png"/>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32455"/>
            <a:ext cx="6553200" cy="3787244"/>
          </a:xfrm>
          <a:prstGeom prst="rect">
            <a:avLst/>
          </a:prstGeom>
          <a:noFill/>
          <a:ln>
            <a:noFill/>
          </a:ln>
        </p:spPr>
      </p:pic>
      <p:sp>
        <p:nvSpPr>
          <p:cNvPr id="23" name="TextBox 22"/>
          <p:cNvSpPr txBox="1"/>
          <p:nvPr/>
        </p:nvSpPr>
        <p:spPr>
          <a:xfrm>
            <a:off x="898922" y="489346"/>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Increased financial aid</a:t>
            </a:r>
            <a:endParaRPr lang="en-US" sz="2400" dirty="0">
              <a:solidFill>
                <a:schemeClr val="bg1"/>
              </a:solidFill>
            </a:endParaRPr>
          </a:p>
        </p:txBody>
      </p:sp>
      <p:cxnSp>
        <p:nvCxnSpPr>
          <p:cNvPr id="39" name="Straight Connector 38"/>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40" name="TextBox 39"/>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sp>
        <p:nvSpPr>
          <p:cNvPr id="41" name="TextBox 40"/>
          <p:cNvSpPr txBox="1"/>
          <p:nvPr/>
        </p:nvSpPr>
        <p:spPr>
          <a:xfrm>
            <a:off x="4572000" y="5354781"/>
            <a:ext cx="2438400" cy="523220"/>
          </a:xfrm>
          <a:prstGeom prst="rect">
            <a:avLst/>
          </a:prstGeom>
          <a:solidFill>
            <a:srgbClr val="CDCD8F"/>
          </a:solidFill>
          <a:ln>
            <a:solidFill>
              <a:schemeClr val="accent3">
                <a:lumMod val="50000"/>
              </a:schemeClr>
            </a:solidFill>
          </a:ln>
        </p:spPr>
        <p:txBody>
          <a:bodyPr wrap="square" rtlCol="0">
            <a:spAutoFit/>
          </a:bodyPr>
          <a:lstStyle/>
          <a:p>
            <a:pPr lvl="0" algn="r"/>
            <a:r>
              <a:rPr lang="en-US" sz="1400" b="1" dirty="0" smtClean="0">
                <a:solidFill>
                  <a:schemeClr val="bg1"/>
                </a:solidFill>
              </a:rPr>
              <a:t>Mean change in FA students: </a:t>
            </a:r>
          </a:p>
          <a:p>
            <a:pPr lvl="0" algn="r"/>
            <a:r>
              <a:rPr lang="en-US" sz="1400" b="1" dirty="0" smtClean="0">
                <a:solidFill>
                  <a:schemeClr val="bg1"/>
                </a:solidFill>
              </a:rPr>
              <a:t>91 (2005), 109 (2010), p&lt;.05</a:t>
            </a:r>
            <a:endParaRPr lang="en-US" sz="1400" dirty="0">
              <a:solidFill>
                <a:schemeClr val="bg1"/>
              </a:solidFill>
            </a:endParaRPr>
          </a:p>
        </p:txBody>
      </p:sp>
      <p:sp>
        <p:nvSpPr>
          <p:cNvPr id="2" name="TextBox 1"/>
          <p:cNvSpPr txBox="1"/>
          <p:nvPr/>
        </p:nvSpPr>
        <p:spPr>
          <a:xfrm>
            <a:off x="609600" y="5354781"/>
            <a:ext cx="2590800" cy="338554"/>
          </a:xfrm>
          <a:prstGeom prst="rect">
            <a:avLst/>
          </a:prstGeom>
          <a:noFill/>
        </p:spPr>
        <p:txBody>
          <a:bodyPr wrap="square" rtlCol="0">
            <a:spAutoFit/>
          </a:bodyPr>
          <a:lstStyle/>
          <a:p>
            <a:r>
              <a:rPr lang="en-US" sz="1600" b="1" dirty="0" smtClean="0">
                <a:latin typeface="Corbel" pitchFamily="34" charset="0"/>
              </a:rPr>
              <a:t>Source: NAIS Database</a:t>
            </a:r>
            <a:endParaRPr lang="en-US" sz="1600" b="1" dirty="0">
              <a:latin typeface="Corbel" pitchFamily="34" charset="0"/>
            </a:endParaRPr>
          </a:p>
        </p:txBody>
      </p:sp>
      <p:sp>
        <p:nvSpPr>
          <p:cNvPr id="42" name="Rectangle 41"/>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7" name="TextBox 46"/>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8" name="TextBox 47"/>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9" name="Rounded Rectangle 48"/>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1" name="Rounded Rectangle 50"/>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346089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325588"/>
            <a:ext cx="7124812" cy="198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75400" y="4494311"/>
            <a:ext cx="4572000" cy="923330"/>
          </a:xfrm>
          <a:prstGeom prst="rect">
            <a:avLst/>
          </a:prstGeom>
        </p:spPr>
        <p:txBody>
          <a:bodyPr>
            <a:spAutoFit/>
          </a:bodyPr>
          <a:lstStyle/>
          <a:p>
            <a:pPr algn="ctr"/>
            <a:r>
              <a:rPr lang="en-US" dirty="0" smtClean="0"/>
              <a:t>Rank </a:t>
            </a:r>
            <a:r>
              <a:rPr lang="en-US" dirty="0"/>
              <a:t>of Tuition </a:t>
            </a:r>
            <a:endParaRPr lang="en-US" dirty="0" smtClean="0"/>
          </a:p>
          <a:p>
            <a:pPr algn="ctr"/>
            <a:r>
              <a:rPr lang="en-US" dirty="0" smtClean="0"/>
              <a:t>Among </a:t>
            </a:r>
            <a:r>
              <a:rPr lang="en-US" dirty="0"/>
              <a:t>Important </a:t>
            </a:r>
            <a:r>
              <a:rPr lang="en-US" dirty="0" smtClean="0"/>
              <a:t>Factors </a:t>
            </a:r>
            <a:r>
              <a:rPr lang="en-US" dirty="0"/>
              <a:t>for a School </a:t>
            </a:r>
            <a:endParaRPr lang="en-US" dirty="0" smtClean="0"/>
          </a:p>
          <a:p>
            <a:pPr algn="ctr"/>
            <a:r>
              <a:rPr lang="en-US" dirty="0" smtClean="0"/>
              <a:t>to </a:t>
            </a:r>
            <a:r>
              <a:rPr lang="en-US" dirty="0"/>
              <a:t>Address During the Recession</a:t>
            </a:r>
          </a:p>
        </p:txBody>
      </p:sp>
      <p:sp>
        <p:nvSpPr>
          <p:cNvPr id="22" name="TextBox 21"/>
          <p:cNvSpPr txBox="1"/>
          <p:nvPr/>
        </p:nvSpPr>
        <p:spPr>
          <a:xfrm>
            <a:off x="898922" y="489346"/>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Increased </a:t>
            </a:r>
            <a:r>
              <a:rPr lang="en-US" sz="2400" b="1" dirty="0">
                <a:solidFill>
                  <a:schemeClr val="bg1"/>
                </a:solidFill>
              </a:rPr>
              <a:t>t</a:t>
            </a:r>
            <a:r>
              <a:rPr lang="en-US" sz="2400" b="1" dirty="0" smtClean="0">
                <a:solidFill>
                  <a:schemeClr val="bg1"/>
                </a:solidFill>
              </a:rPr>
              <a:t>uition</a:t>
            </a:r>
            <a:endParaRPr lang="en-US" sz="2400" dirty="0">
              <a:solidFill>
                <a:schemeClr val="bg1"/>
              </a:solidFill>
            </a:endParaRPr>
          </a:p>
        </p:txBody>
      </p:sp>
      <p:cxnSp>
        <p:nvCxnSpPr>
          <p:cNvPr id="23" name="Straight Connector 22"/>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39" name="TextBox 38"/>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sp>
        <p:nvSpPr>
          <p:cNvPr id="3" name="TextBox 2"/>
          <p:cNvSpPr txBox="1"/>
          <p:nvPr/>
        </p:nvSpPr>
        <p:spPr>
          <a:xfrm>
            <a:off x="152400" y="2057400"/>
            <a:ext cx="3581400" cy="276999"/>
          </a:xfrm>
          <a:prstGeom prst="rect">
            <a:avLst/>
          </a:prstGeom>
          <a:noFill/>
        </p:spPr>
        <p:txBody>
          <a:bodyPr wrap="square" rtlCol="0">
            <a:spAutoFit/>
          </a:bodyPr>
          <a:lstStyle/>
          <a:p>
            <a:r>
              <a:rPr lang="en-US" sz="1200" b="1" dirty="0" smtClean="0"/>
              <a:t>Source: Survey of Heads and Business Managers</a:t>
            </a:r>
            <a:endParaRPr lang="en-US" sz="1200" b="1" dirty="0"/>
          </a:p>
        </p:txBody>
      </p:sp>
      <p:sp>
        <p:nvSpPr>
          <p:cNvPr id="40" name="Rectangle 39"/>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5" name="TextBox 44"/>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6" name="TextBox 45"/>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7" name="Rounded Rectangle 46"/>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49" name="Rounded Rectangle 48"/>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250432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898922" y="489346"/>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Increased </a:t>
            </a:r>
            <a:r>
              <a:rPr lang="en-US" sz="2400" b="1" dirty="0">
                <a:solidFill>
                  <a:schemeClr val="bg1"/>
                </a:solidFill>
              </a:rPr>
              <a:t>t</a:t>
            </a:r>
            <a:r>
              <a:rPr lang="en-US" sz="2400" b="1" dirty="0" smtClean="0">
                <a:solidFill>
                  <a:schemeClr val="bg1"/>
                </a:solidFill>
              </a:rPr>
              <a:t>uition</a:t>
            </a:r>
            <a:endParaRPr lang="en-US" sz="2400" dirty="0">
              <a:solidFill>
                <a:schemeClr val="bg1"/>
              </a:solidFill>
            </a:endParaRPr>
          </a:p>
        </p:txBody>
      </p:sp>
      <p:cxnSp>
        <p:nvCxnSpPr>
          <p:cNvPr id="23" name="Straight Connector 22"/>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39" name="TextBox 38"/>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289" y="1179610"/>
            <a:ext cx="6660356" cy="5039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39"/>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5" name="TextBox 44"/>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6" name="TextBox 45"/>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7" name="Rounded Rectangle 46"/>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49" name="Rounded Rectangle 48"/>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334954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971" y="684310"/>
            <a:ext cx="5334000" cy="461665"/>
          </a:xfrm>
          <a:prstGeom prst="rect">
            <a:avLst/>
          </a:prstGeom>
          <a:solidFill>
            <a:srgbClr val="CDCD8F"/>
          </a:solidFill>
          <a:ln>
            <a:solidFill>
              <a:schemeClr val="accent3">
                <a:lumMod val="50000"/>
              </a:schemeClr>
            </a:solidFill>
          </a:ln>
        </p:spPr>
        <p:txBody>
          <a:bodyPr wrap="square" rtlCol="0">
            <a:spAutoFit/>
          </a:bodyPr>
          <a:lstStyle/>
          <a:p>
            <a:pPr algn="ctr"/>
            <a:r>
              <a:rPr lang="en-US" sz="2400" b="1" dirty="0" smtClean="0">
                <a:solidFill>
                  <a:schemeClr val="bg1"/>
                </a:solidFill>
                <a:cs typeface="Gisha" pitchFamily="34" charset="-79"/>
              </a:rPr>
              <a:t>A scenario: Global Collegiate School</a:t>
            </a:r>
            <a:endParaRPr lang="en-US" sz="2400" b="1" dirty="0">
              <a:solidFill>
                <a:schemeClr val="bg1"/>
              </a:solidFill>
              <a:cs typeface="Gisha" pitchFamily="34" charset="-79"/>
            </a:endParaRPr>
          </a:p>
        </p:txBody>
      </p:sp>
      <p:sp>
        <p:nvSpPr>
          <p:cNvPr id="4" name="Rectangle 3"/>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554192" y="1905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554192" y="2666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568047" y="1136072"/>
            <a:ext cx="1752600" cy="533400"/>
          </a:xfrm>
          <a:prstGeom prst="roundRect">
            <a:avLst/>
          </a:prstGeom>
          <a:solidFill>
            <a:srgbClr val="669900"/>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9" name="TextBox 8"/>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10" name="TextBox 9"/>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11" name="Rounded Rectangle 10"/>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13" name="Rounded Rectangle 12"/>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pic>
        <p:nvPicPr>
          <p:cNvPr id="1026" name="Picture 2" descr="http://blog.atlantafinehomes.com/wp-content/uploads/2009/12/international-school.jpg?w=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57" y="1520048"/>
            <a:ext cx="7050754" cy="4728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17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170709" y="684309"/>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New constituencies</a:t>
            </a:r>
            <a:endParaRPr lang="en-US" sz="2400" dirty="0">
              <a:solidFill>
                <a:schemeClr val="bg1"/>
              </a:solidFill>
            </a:endParaRPr>
          </a:p>
        </p:txBody>
      </p:sp>
      <p:cxnSp>
        <p:nvCxnSpPr>
          <p:cNvPr id="39" name="Straight Connector 38"/>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40" name="TextBox 39"/>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58" y="1533903"/>
            <a:ext cx="6949543" cy="4306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40"/>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6" name="TextBox 45"/>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7" name="TextBox 46"/>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8" name="Rounded Rectangle 47"/>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0" name="Rounded Rectangle 49"/>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15883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170709" y="684309"/>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New constituencies</a:t>
            </a:r>
            <a:endParaRPr lang="en-US" sz="2400" dirty="0">
              <a:solidFill>
                <a:schemeClr val="bg1"/>
              </a:solidFill>
            </a:endParaRPr>
          </a:p>
        </p:txBody>
      </p:sp>
      <p:cxnSp>
        <p:nvCxnSpPr>
          <p:cNvPr id="39" name="Straight Connector 38"/>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40" name="TextBox 39"/>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18003"/>
            <a:ext cx="6629400" cy="490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5" name="TextBox 44"/>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6" name="TextBox 45"/>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7" name="Rounded Rectangle 46"/>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49" name="Rounded Rectangle 48"/>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31498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170709" y="684309"/>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New constituencies</a:t>
            </a:r>
            <a:endParaRPr lang="en-US" sz="2400" dirty="0">
              <a:solidFill>
                <a:schemeClr val="bg1"/>
              </a:solidFill>
            </a:endParaRPr>
          </a:p>
        </p:txBody>
      </p:sp>
      <p:cxnSp>
        <p:nvCxnSpPr>
          <p:cNvPr id="39" name="Straight Connector 38"/>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40" name="TextBox 39"/>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sp>
        <p:nvSpPr>
          <p:cNvPr id="3" name="Rectangle 2"/>
          <p:cNvSpPr/>
          <p:nvPr/>
        </p:nvSpPr>
        <p:spPr>
          <a:xfrm>
            <a:off x="1177636" y="1563588"/>
            <a:ext cx="5340927" cy="3046988"/>
          </a:xfrm>
          <a:prstGeom prst="rect">
            <a:avLst/>
          </a:prstGeom>
        </p:spPr>
        <p:txBody>
          <a:bodyPr wrap="square">
            <a:spAutoFit/>
          </a:bodyPr>
          <a:lstStyle/>
          <a:p>
            <a:pPr lvl="0"/>
            <a:r>
              <a:rPr lang="en-US" sz="2400" dirty="0" smtClean="0">
                <a:solidFill>
                  <a:prstClr val="white"/>
                </a:solidFill>
                <a:latin typeface="Corbel" pitchFamily="34" charset="0"/>
              </a:rPr>
              <a:t>“The </a:t>
            </a:r>
            <a:r>
              <a:rPr lang="en-US" sz="2400" dirty="0">
                <a:solidFill>
                  <a:prstClr val="white"/>
                </a:solidFill>
                <a:latin typeface="Corbel" pitchFamily="34" charset="0"/>
              </a:rPr>
              <a:t>question that one might ask is whether we are compromising the input, the quality of students we are </a:t>
            </a:r>
            <a:r>
              <a:rPr lang="en-US" sz="2400" dirty="0" smtClean="0">
                <a:solidFill>
                  <a:prstClr val="white"/>
                </a:solidFill>
                <a:latin typeface="Corbel" pitchFamily="34" charset="0"/>
              </a:rPr>
              <a:t>getting…but </a:t>
            </a:r>
            <a:r>
              <a:rPr lang="en-US" sz="2400" dirty="0">
                <a:solidFill>
                  <a:prstClr val="white"/>
                </a:solidFill>
                <a:latin typeface="Corbel" pitchFamily="34" charset="0"/>
              </a:rPr>
              <a:t>we have another question we ask ourselves in terms of inclusion—what kind of differentiated public we want at the school</a:t>
            </a:r>
            <a:r>
              <a:rPr lang="en-US" sz="2400" dirty="0" smtClean="0">
                <a:solidFill>
                  <a:prstClr val="white"/>
                </a:solidFill>
                <a:latin typeface="Corbel" pitchFamily="34" charset="0"/>
              </a:rPr>
              <a:t>.” </a:t>
            </a:r>
          </a:p>
          <a:p>
            <a:pPr lvl="0"/>
            <a:r>
              <a:rPr lang="en-US" sz="2400" i="1" dirty="0" smtClean="0">
                <a:solidFill>
                  <a:prstClr val="white"/>
                </a:solidFill>
                <a:latin typeface="Corbel" pitchFamily="34" charset="0"/>
              </a:rPr>
              <a:t>(</a:t>
            </a:r>
            <a:r>
              <a:rPr lang="en-US" sz="2400" i="1" dirty="0">
                <a:solidFill>
                  <a:prstClr val="white"/>
                </a:solidFill>
                <a:latin typeface="Corbel" pitchFamily="34" charset="0"/>
              </a:rPr>
              <a:t>Division Head, GCS)</a:t>
            </a:r>
          </a:p>
        </p:txBody>
      </p:sp>
      <p:sp>
        <p:nvSpPr>
          <p:cNvPr id="23" name="Rectangle 22"/>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5" name="TextBox 44"/>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6" name="TextBox 45"/>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7" name="Rounded Rectangle 46"/>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49" name="Rounded Rectangle 48"/>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140659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971" y="684310"/>
            <a:ext cx="5334000" cy="461665"/>
          </a:xfrm>
          <a:prstGeom prst="rect">
            <a:avLst/>
          </a:prstGeom>
          <a:solidFill>
            <a:srgbClr val="CDCD8F"/>
          </a:solidFill>
          <a:ln>
            <a:solidFill>
              <a:schemeClr val="accent3">
                <a:lumMod val="50000"/>
              </a:schemeClr>
            </a:solidFill>
          </a:ln>
        </p:spPr>
        <p:txBody>
          <a:bodyPr wrap="square" rtlCol="0">
            <a:spAutoFit/>
          </a:bodyPr>
          <a:lstStyle/>
          <a:p>
            <a:pPr algn="ctr"/>
            <a:r>
              <a:rPr lang="en-US" sz="2400" b="1" dirty="0" smtClean="0">
                <a:solidFill>
                  <a:schemeClr val="bg1"/>
                </a:solidFill>
                <a:cs typeface="Gisha" pitchFamily="34" charset="-79"/>
              </a:rPr>
              <a:t>Review: Global Collegiate School</a:t>
            </a:r>
            <a:endParaRPr lang="en-US" sz="2400" b="1" dirty="0">
              <a:solidFill>
                <a:schemeClr val="bg1"/>
              </a:solidFill>
              <a:cs typeface="Gisha" pitchFamily="34" charset="-79"/>
            </a:endParaRPr>
          </a:p>
        </p:txBody>
      </p:sp>
      <p:pic>
        <p:nvPicPr>
          <p:cNvPr id="1026" name="Picture 2" descr="http://blog.atlantafinehomes.com/wp-content/uploads/2009/12/international-school.jpg?w=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57" y="1520048"/>
            <a:ext cx="7050754" cy="472835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20" name="TextBox 19"/>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21" name="TextBox 20"/>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22" name="Rounded Rectangle 21"/>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24" name="Rounded Rectangle 23"/>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48998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971" y="684310"/>
            <a:ext cx="5334000" cy="461665"/>
          </a:xfrm>
          <a:prstGeom prst="rect">
            <a:avLst/>
          </a:prstGeom>
          <a:solidFill>
            <a:srgbClr val="CDCD8F"/>
          </a:solidFill>
          <a:ln>
            <a:solidFill>
              <a:schemeClr val="accent3">
                <a:lumMod val="50000"/>
              </a:schemeClr>
            </a:solidFill>
          </a:ln>
        </p:spPr>
        <p:txBody>
          <a:bodyPr wrap="square" rtlCol="0">
            <a:spAutoFit/>
          </a:bodyPr>
          <a:lstStyle/>
          <a:p>
            <a:pPr algn="ctr"/>
            <a:r>
              <a:rPr lang="en-US" sz="2400" b="1" dirty="0" smtClean="0">
                <a:solidFill>
                  <a:schemeClr val="bg1"/>
                </a:solidFill>
                <a:cs typeface="Gisha" pitchFamily="34" charset="-79"/>
              </a:rPr>
              <a:t>Global Collegiate School: 2007</a:t>
            </a:r>
            <a:endParaRPr lang="en-US" sz="2400" b="1" dirty="0">
              <a:solidFill>
                <a:schemeClr val="bg1"/>
              </a:solidFill>
              <a:cs typeface="Gisha" pitchFamily="34" charset="-79"/>
            </a:endParaRPr>
          </a:p>
        </p:txBody>
      </p:sp>
      <p:graphicFrame>
        <p:nvGraphicFramePr>
          <p:cNvPr id="15" name="Table 14"/>
          <p:cNvGraphicFramePr>
            <a:graphicFrameLocks noGrp="1"/>
          </p:cNvGraphicFramePr>
          <p:nvPr>
            <p:extLst>
              <p:ext uri="{D42A27DB-BD31-4B8C-83A1-F6EECF244321}">
                <p14:modId xmlns:p14="http://schemas.microsoft.com/office/powerpoint/2010/main" val="693758680"/>
              </p:ext>
            </p:extLst>
          </p:nvPr>
        </p:nvGraphicFramePr>
        <p:xfrm>
          <a:off x="353146" y="1637814"/>
          <a:ext cx="6597650" cy="4350325"/>
        </p:xfrm>
        <a:graphic>
          <a:graphicData uri="http://schemas.openxmlformats.org/drawingml/2006/table">
            <a:tbl>
              <a:tblPr firstRow="1" firstCol="1" bandRow="1">
                <a:tableStyleId>{F5AB1C69-6EDB-4FF4-983F-18BD219EF322}</a:tableStyleId>
              </a:tblPr>
              <a:tblGrid>
                <a:gridCol w="3228254"/>
                <a:gridCol w="3369396"/>
              </a:tblGrid>
              <a:tr h="358262">
                <a:tc gridSpan="2">
                  <a:txBody>
                    <a:bodyPr/>
                    <a:lstStyle/>
                    <a:p>
                      <a:pPr marL="0" marR="0">
                        <a:spcBef>
                          <a:spcPts val="0"/>
                        </a:spcBef>
                        <a:spcAft>
                          <a:spcPts val="0"/>
                        </a:spcAft>
                      </a:pPr>
                      <a:r>
                        <a:rPr lang="en-US" sz="1600" dirty="0" smtClean="0">
                          <a:effectLst/>
                        </a:rPr>
                        <a:t>GCS: </a:t>
                      </a:r>
                      <a:r>
                        <a:rPr lang="en-US" sz="1600" dirty="0">
                          <a:effectLst/>
                        </a:rPr>
                        <a:t>At-a-glance</a:t>
                      </a:r>
                      <a:endParaRPr lang="en-US" sz="1600" b="1" dirty="0">
                        <a:effectLst/>
                        <a:latin typeface="Calibri"/>
                        <a:ea typeface="MS Mincho"/>
                        <a:cs typeface="Times New Roman"/>
                      </a:endParaRPr>
                    </a:p>
                  </a:txBody>
                  <a:tcPr marL="68580" marR="68580" marT="0" marB="0" anchor="ctr"/>
                </a:tc>
                <a:tc hMerge="1">
                  <a:txBody>
                    <a:bodyPr/>
                    <a:lstStyle/>
                    <a:p>
                      <a:endParaRPr lang="en-US"/>
                    </a:p>
                  </a:txBody>
                  <a:tcPr/>
                </a:tc>
              </a:tr>
              <a:tr h="409443">
                <a:tc>
                  <a:txBody>
                    <a:bodyPr/>
                    <a:lstStyle/>
                    <a:p>
                      <a:pPr marL="0" marR="0">
                        <a:spcBef>
                          <a:spcPts val="0"/>
                        </a:spcBef>
                        <a:spcAft>
                          <a:spcPts val="0"/>
                        </a:spcAft>
                      </a:pPr>
                      <a:r>
                        <a:rPr lang="en-US" sz="1600" dirty="0">
                          <a:effectLst/>
                        </a:rPr>
                        <a:t>School type</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K-12, Co-ed,</a:t>
                      </a:r>
                      <a:r>
                        <a:rPr lang="en-US" sz="1600" baseline="0" dirty="0" smtClean="0">
                          <a:effectLst/>
                        </a:rPr>
                        <a:t> Day International/IB</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a:effectLst/>
                        </a:rPr>
                        <a:t>Year founded</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1980</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a:effectLst/>
                        </a:rPr>
                        <a:t>Location</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Suburban, major</a:t>
                      </a:r>
                      <a:r>
                        <a:rPr lang="en-US" sz="1600" baseline="0" dirty="0" smtClean="0">
                          <a:effectLst/>
                        </a:rPr>
                        <a:t> city</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smtClean="0">
                          <a:effectLst/>
                        </a:rPr>
                        <a:t>Enrollment</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mn-lt"/>
                          <a:ea typeface="+mn-ea"/>
                          <a:cs typeface="+mn-cs"/>
                        </a:rPr>
                        <a:t>911</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a:effectLst/>
                        </a:rPr>
                        <a:t>Change in enrollment since 2005</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Calibri"/>
                          <a:ea typeface="MS Mincho"/>
                          <a:cs typeface="Times New Roman"/>
                        </a:rPr>
                        <a:t>+25</a:t>
                      </a:r>
                      <a:endParaRPr lang="en-US" sz="1600" b="0"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smtClean="0">
                          <a:effectLst/>
                        </a:rPr>
                        <a:t>Tuition</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$14,000</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a:effectLst/>
                        </a:rPr>
                        <a:t>Endowment range</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$5 </a:t>
                      </a:r>
                      <a:r>
                        <a:rPr lang="en-US" sz="1600" dirty="0">
                          <a:effectLst/>
                        </a:rPr>
                        <a:t>million</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a:effectLst/>
                        </a:rPr>
                        <a:t>Parent participation in Annual Fund </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60%</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a:effectLst/>
                        </a:rPr>
                        <a:t>Financial Aid </a:t>
                      </a:r>
                      <a:r>
                        <a:rPr lang="en-US" sz="1600" dirty="0" smtClean="0">
                          <a:effectLst/>
                        </a:rPr>
                        <a:t>students</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mn-lt"/>
                          <a:ea typeface="+mn-ea"/>
                          <a:cs typeface="+mn-cs"/>
                        </a:rPr>
                        <a:t>90</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smtClean="0">
                          <a:effectLst/>
                        </a:rPr>
                        <a:t>Tuition Remission students</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mn-lt"/>
                          <a:ea typeface="+mn-ea"/>
                          <a:cs typeface="+mn-cs"/>
                        </a:rPr>
                        <a:t>Unknown</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a:effectLst/>
                        </a:rPr>
                        <a:t>Median teacher </a:t>
                      </a:r>
                      <a:r>
                        <a:rPr lang="en-US" sz="1600" dirty="0" smtClean="0">
                          <a:effectLst/>
                        </a:rPr>
                        <a:t>salary</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$48,000 </a:t>
                      </a:r>
                      <a:endParaRPr lang="en-US" sz="1600" b="1" dirty="0">
                        <a:effectLst/>
                        <a:latin typeface="Calibri"/>
                        <a:ea typeface="MS Mincho"/>
                        <a:cs typeface="Times New Roman"/>
                      </a:endParaRPr>
                    </a:p>
                  </a:txBody>
                  <a:tcPr marL="68580" marR="68580" marT="0" marB="0" anchor="ctr"/>
                </a:tc>
              </a:tr>
            </a:tbl>
          </a:graphicData>
        </a:graphic>
      </p:graphicFrame>
      <p:sp>
        <p:nvSpPr>
          <p:cNvPr id="16" name="Rectangle 15"/>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21" name="TextBox 20"/>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22" name="TextBox 21"/>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23" name="Rounded Rectangle 22"/>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25" name="Rounded Rectangle 24"/>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360775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971" y="684310"/>
            <a:ext cx="5334000" cy="461665"/>
          </a:xfrm>
          <a:prstGeom prst="rect">
            <a:avLst/>
          </a:prstGeom>
          <a:solidFill>
            <a:srgbClr val="CDCD8F"/>
          </a:solidFill>
          <a:ln>
            <a:solidFill>
              <a:schemeClr val="accent3">
                <a:lumMod val="50000"/>
              </a:schemeClr>
            </a:solidFill>
          </a:ln>
        </p:spPr>
        <p:txBody>
          <a:bodyPr wrap="square" rtlCol="0">
            <a:spAutoFit/>
          </a:bodyPr>
          <a:lstStyle/>
          <a:p>
            <a:pPr algn="ctr"/>
            <a:r>
              <a:rPr lang="en-US" sz="2400" b="1" dirty="0" smtClean="0">
                <a:solidFill>
                  <a:schemeClr val="bg1"/>
                </a:solidFill>
                <a:cs typeface="Gisha" pitchFamily="34" charset="-79"/>
              </a:rPr>
              <a:t>Global Collegiate School: 2010</a:t>
            </a:r>
            <a:endParaRPr lang="en-US" sz="2400" b="1" dirty="0">
              <a:solidFill>
                <a:schemeClr val="bg1"/>
              </a:solidFill>
              <a:cs typeface="Gisha" pitchFamily="34" charset="-79"/>
            </a:endParaRPr>
          </a:p>
        </p:txBody>
      </p:sp>
      <p:graphicFrame>
        <p:nvGraphicFramePr>
          <p:cNvPr id="15" name="Table 14"/>
          <p:cNvGraphicFramePr>
            <a:graphicFrameLocks noGrp="1"/>
          </p:cNvGraphicFramePr>
          <p:nvPr>
            <p:extLst>
              <p:ext uri="{D42A27DB-BD31-4B8C-83A1-F6EECF244321}">
                <p14:modId xmlns:p14="http://schemas.microsoft.com/office/powerpoint/2010/main" val="321320121"/>
              </p:ext>
            </p:extLst>
          </p:nvPr>
        </p:nvGraphicFramePr>
        <p:xfrm>
          <a:off x="353147" y="1637814"/>
          <a:ext cx="6581053" cy="4081224"/>
        </p:xfrm>
        <a:graphic>
          <a:graphicData uri="http://schemas.openxmlformats.org/drawingml/2006/table">
            <a:tbl>
              <a:tblPr firstRow="1" firstCol="1" bandRow="1">
                <a:tableStyleId>{F5AB1C69-6EDB-4FF4-983F-18BD219EF322}</a:tableStyleId>
              </a:tblPr>
              <a:tblGrid>
                <a:gridCol w="2161453"/>
                <a:gridCol w="2362200"/>
                <a:gridCol w="2057400"/>
              </a:tblGrid>
              <a:tr h="188134">
                <a:tc gridSpan="2">
                  <a:txBody>
                    <a:bodyPr/>
                    <a:lstStyle/>
                    <a:p>
                      <a:pPr marL="0" marR="0">
                        <a:spcBef>
                          <a:spcPts val="0"/>
                        </a:spcBef>
                        <a:spcAft>
                          <a:spcPts val="0"/>
                        </a:spcAft>
                      </a:pPr>
                      <a:r>
                        <a:rPr lang="en-US" sz="1600" dirty="0" smtClean="0">
                          <a:effectLst/>
                        </a:rPr>
                        <a:t>GCS: At-a-glance                                     2010/2011</a:t>
                      </a:r>
                      <a:endParaRPr lang="en-US" sz="1600" b="1" dirty="0">
                        <a:effectLst/>
                        <a:latin typeface="Calibri"/>
                        <a:ea typeface="MS Mincho"/>
                        <a:cs typeface="Times New Roman"/>
                      </a:endParaRPr>
                    </a:p>
                  </a:txBody>
                  <a:tcPr marL="68580" marR="68580" marT="0" marB="0" anchor="ctr"/>
                </a:tc>
                <a:tc hMerge="1">
                  <a:txBody>
                    <a:bodyPr/>
                    <a:lstStyle/>
                    <a:p>
                      <a:endParaRPr lang="en-US"/>
                    </a:p>
                  </a:txBody>
                  <a:tcPr/>
                </a:tc>
                <a:tc>
                  <a:txBody>
                    <a:bodyPr/>
                    <a:lstStyle/>
                    <a:p>
                      <a:pPr marL="0" marR="0">
                        <a:spcBef>
                          <a:spcPts val="0"/>
                        </a:spcBef>
                        <a:spcAft>
                          <a:spcPts val="0"/>
                        </a:spcAft>
                      </a:pPr>
                      <a:r>
                        <a:rPr lang="en-US" sz="1600" b="1" dirty="0" smtClean="0">
                          <a:effectLst/>
                          <a:latin typeface="Calibri"/>
                          <a:ea typeface="MS Mincho"/>
                          <a:cs typeface="Times New Roman"/>
                        </a:rPr>
                        <a:t>Change since 2007</a:t>
                      </a:r>
                      <a:endParaRPr lang="en-US" sz="1600" b="1" dirty="0">
                        <a:effectLst/>
                        <a:latin typeface="Calibri"/>
                        <a:ea typeface="MS Mincho"/>
                        <a:cs typeface="Times New Roman"/>
                      </a:endParaRPr>
                    </a:p>
                  </a:txBody>
                  <a:tcPr marL="68580" marR="68580" marT="0" marB="0" anchor="ctr"/>
                </a:tc>
              </a:tr>
              <a:tr h="374026">
                <a:tc>
                  <a:txBody>
                    <a:bodyPr/>
                    <a:lstStyle/>
                    <a:p>
                      <a:pPr marL="0" marR="0">
                        <a:spcBef>
                          <a:spcPts val="0"/>
                        </a:spcBef>
                        <a:spcAft>
                          <a:spcPts val="0"/>
                        </a:spcAft>
                      </a:pPr>
                      <a:r>
                        <a:rPr lang="en-US" sz="1600" dirty="0">
                          <a:effectLst/>
                        </a:rPr>
                        <a:t>School type</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K-12, Co-ed,</a:t>
                      </a:r>
                      <a:r>
                        <a:rPr lang="en-US" sz="1600" baseline="0" dirty="0" smtClean="0">
                          <a:effectLst/>
                        </a:rPr>
                        <a:t> Day International/IB</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endParaRPr lang="en-US" sz="1600" b="1" dirty="0">
                        <a:effectLst/>
                        <a:latin typeface="Calibri"/>
                        <a:ea typeface="MS Mincho"/>
                        <a:cs typeface="Times New Roman"/>
                      </a:endParaRPr>
                    </a:p>
                  </a:txBody>
                  <a:tcPr marL="68580" marR="68580" marT="0" marB="0" anchor="ctr"/>
                </a:tc>
              </a:tr>
              <a:tr h="188134">
                <a:tc>
                  <a:txBody>
                    <a:bodyPr/>
                    <a:lstStyle/>
                    <a:p>
                      <a:pPr marL="0" marR="0">
                        <a:spcBef>
                          <a:spcPts val="0"/>
                        </a:spcBef>
                        <a:spcAft>
                          <a:spcPts val="0"/>
                        </a:spcAft>
                      </a:pPr>
                      <a:r>
                        <a:rPr lang="en-US" sz="1600">
                          <a:effectLst/>
                        </a:rPr>
                        <a:t>Year founded</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1980</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endParaRPr lang="en-US" sz="1600" b="1" dirty="0">
                        <a:effectLst/>
                        <a:latin typeface="Calibri"/>
                        <a:ea typeface="MS Mincho"/>
                        <a:cs typeface="Times New Roman"/>
                      </a:endParaRPr>
                    </a:p>
                  </a:txBody>
                  <a:tcPr marL="68580" marR="68580" marT="0" marB="0" anchor="ctr"/>
                </a:tc>
              </a:tr>
              <a:tr h="188134">
                <a:tc>
                  <a:txBody>
                    <a:bodyPr/>
                    <a:lstStyle/>
                    <a:p>
                      <a:pPr marL="0" marR="0">
                        <a:spcBef>
                          <a:spcPts val="0"/>
                        </a:spcBef>
                        <a:spcAft>
                          <a:spcPts val="0"/>
                        </a:spcAft>
                      </a:pPr>
                      <a:r>
                        <a:rPr lang="en-US" sz="1600">
                          <a:effectLst/>
                        </a:rPr>
                        <a:t>Location</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Suburban, major</a:t>
                      </a:r>
                      <a:r>
                        <a:rPr lang="en-US" sz="1600" baseline="0" dirty="0" smtClean="0">
                          <a:effectLst/>
                        </a:rPr>
                        <a:t> city</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endParaRPr lang="en-US" sz="1600" b="1" dirty="0">
                        <a:effectLst/>
                        <a:latin typeface="Calibri"/>
                        <a:ea typeface="MS Mincho"/>
                        <a:cs typeface="Times New Roman"/>
                      </a:endParaRPr>
                    </a:p>
                  </a:txBody>
                  <a:tcPr marL="68580" marR="68580" marT="0" marB="0" anchor="ctr"/>
                </a:tc>
              </a:tr>
              <a:tr h="374026">
                <a:tc>
                  <a:txBody>
                    <a:bodyPr/>
                    <a:lstStyle/>
                    <a:p>
                      <a:pPr marL="0" marR="0">
                        <a:spcBef>
                          <a:spcPts val="0"/>
                        </a:spcBef>
                        <a:spcAft>
                          <a:spcPts val="0"/>
                        </a:spcAft>
                      </a:pPr>
                      <a:r>
                        <a:rPr lang="en-US" sz="1600" dirty="0">
                          <a:effectLst/>
                        </a:rPr>
                        <a:t>Enrollment (</a:t>
                      </a:r>
                      <a:r>
                        <a:rPr lang="en-US" sz="1600" dirty="0" smtClean="0">
                          <a:effectLst/>
                        </a:rPr>
                        <a:t>2007)</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mn-lt"/>
                          <a:ea typeface="+mn-ea"/>
                          <a:cs typeface="+mn-cs"/>
                        </a:rPr>
                        <a:t>1013</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1" dirty="0" smtClean="0">
                          <a:effectLst/>
                          <a:latin typeface="Calibri"/>
                          <a:ea typeface="MS Mincho"/>
                          <a:cs typeface="Times New Roman"/>
                        </a:rPr>
                        <a:t>+102</a:t>
                      </a:r>
                      <a:endParaRPr lang="en-US" sz="1600" b="1" dirty="0">
                        <a:effectLst/>
                        <a:latin typeface="Calibri"/>
                        <a:ea typeface="MS Mincho"/>
                        <a:cs typeface="Times New Roman"/>
                      </a:endParaRPr>
                    </a:p>
                  </a:txBody>
                  <a:tcPr marL="68580" marR="68580" marT="0" marB="0" anchor="ctr"/>
                </a:tc>
              </a:tr>
              <a:tr h="188134">
                <a:tc>
                  <a:txBody>
                    <a:bodyPr/>
                    <a:lstStyle/>
                    <a:p>
                      <a:pPr marL="0" marR="0">
                        <a:spcBef>
                          <a:spcPts val="0"/>
                        </a:spcBef>
                        <a:spcAft>
                          <a:spcPts val="0"/>
                        </a:spcAft>
                      </a:pPr>
                      <a:r>
                        <a:rPr lang="en-US" sz="1600" dirty="0" smtClean="0">
                          <a:effectLst/>
                        </a:rPr>
                        <a:t>Tuition</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$17,500</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1" dirty="0" smtClean="0">
                          <a:effectLst/>
                          <a:latin typeface="Calibri"/>
                          <a:ea typeface="MS Mincho"/>
                          <a:cs typeface="Times New Roman"/>
                        </a:rPr>
                        <a:t>+$3,500</a:t>
                      </a:r>
                      <a:endParaRPr lang="en-US" sz="1600" b="1" dirty="0">
                        <a:effectLst/>
                        <a:latin typeface="Calibri"/>
                        <a:ea typeface="MS Mincho"/>
                        <a:cs typeface="Times New Roman"/>
                      </a:endParaRPr>
                    </a:p>
                  </a:txBody>
                  <a:tcPr marL="68580" marR="68580" marT="0" marB="0" anchor="ctr"/>
                </a:tc>
              </a:tr>
              <a:tr h="374026">
                <a:tc>
                  <a:txBody>
                    <a:bodyPr/>
                    <a:lstStyle/>
                    <a:p>
                      <a:pPr marL="0" marR="0">
                        <a:spcBef>
                          <a:spcPts val="0"/>
                        </a:spcBef>
                        <a:spcAft>
                          <a:spcPts val="0"/>
                        </a:spcAft>
                      </a:pPr>
                      <a:r>
                        <a:rPr lang="en-US" sz="1600">
                          <a:effectLst/>
                        </a:rPr>
                        <a:t>Endowment range</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$6 </a:t>
                      </a:r>
                      <a:r>
                        <a:rPr lang="en-US" sz="1600" dirty="0">
                          <a:effectLst/>
                        </a:rPr>
                        <a:t>million</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1" dirty="0" smtClean="0">
                          <a:effectLst/>
                          <a:latin typeface="Calibri"/>
                          <a:ea typeface="MS Mincho"/>
                          <a:cs typeface="Times New Roman"/>
                        </a:rPr>
                        <a:t>+$1 million</a:t>
                      </a:r>
                      <a:endParaRPr lang="en-US" sz="1600" b="1" dirty="0">
                        <a:effectLst/>
                        <a:latin typeface="Calibri"/>
                        <a:ea typeface="MS Mincho"/>
                        <a:cs typeface="Times New Roman"/>
                      </a:endParaRPr>
                    </a:p>
                  </a:txBody>
                  <a:tcPr marL="68580" marR="68580" marT="0" marB="0" anchor="ctr"/>
                </a:tc>
              </a:tr>
              <a:tr h="561040">
                <a:tc>
                  <a:txBody>
                    <a:bodyPr/>
                    <a:lstStyle/>
                    <a:p>
                      <a:pPr marL="0" marR="0">
                        <a:spcBef>
                          <a:spcPts val="0"/>
                        </a:spcBef>
                        <a:spcAft>
                          <a:spcPts val="0"/>
                        </a:spcAft>
                      </a:pPr>
                      <a:r>
                        <a:rPr lang="en-US" sz="1600" dirty="0">
                          <a:effectLst/>
                        </a:rPr>
                        <a:t>Parent participation in Annual Fund </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60%</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1" dirty="0" smtClean="0">
                          <a:effectLst/>
                          <a:latin typeface="Calibri"/>
                          <a:ea typeface="MS Mincho"/>
                          <a:cs typeface="Times New Roman"/>
                        </a:rPr>
                        <a:t>0</a:t>
                      </a:r>
                      <a:endParaRPr lang="en-US" sz="1600" b="1" dirty="0">
                        <a:effectLst/>
                        <a:latin typeface="Calibri"/>
                        <a:ea typeface="MS Mincho"/>
                        <a:cs typeface="Times New Roman"/>
                      </a:endParaRPr>
                    </a:p>
                  </a:txBody>
                  <a:tcPr marL="68580" marR="68580" marT="0" marB="0" anchor="ctr"/>
                </a:tc>
              </a:tr>
              <a:tr h="374026">
                <a:tc>
                  <a:txBody>
                    <a:bodyPr/>
                    <a:lstStyle/>
                    <a:p>
                      <a:pPr marL="0" marR="0">
                        <a:spcBef>
                          <a:spcPts val="0"/>
                        </a:spcBef>
                        <a:spcAft>
                          <a:spcPts val="0"/>
                        </a:spcAft>
                      </a:pPr>
                      <a:r>
                        <a:rPr lang="en-US" sz="1600" dirty="0">
                          <a:effectLst/>
                        </a:rPr>
                        <a:t>Financial Aid </a:t>
                      </a:r>
                      <a:r>
                        <a:rPr lang="en-US" sz="1600" dirty="0" smtClean="0">
                          <a:effectLst/>
                        </a:rPr>
                        <a:t>students</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mn-lt"/>
                          <a:ea typeface="+mn-ea"/>
                          <a:cs typeface="+mn-cs"/>
                        </a:rPr>
                        <a:t>180</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1" dirty="0" smtClean="0">
                          <a:effectLst/>
                          <a:latin typeface="Calibri"/>
                          <a:ea typeface="MS Mincho"/>
                          <a:cs typeface="Times New Roman"/>
                        </a:rPr>
                        <a:t>+100%</a:t>
                      </a:r>
                      <a:endParaRPr lang="en-US" sz="1600" b="1" dirty="0">
                        <a:effectLst/>
                        <a:latin typeface="Calibri"/>
                        <a:ea typeface="MS Mincho"/>
                        <a:cs typeface="Times New Roman"/>
                      </a:endParaRPr>
                    </a:p>
                  </a:txBody>
                  <a:tcPr marL="68580" marR="68580" marT="0" marB="0" anchor="ctr"/>
                </a:tc>
              </a:tr>
              <a:tr h="561040">
                <a:tc>
                  <a:txBody>
                    <a:bodyPr/>
                    <a:lstStyle/>
                    <a:p>
                      <a:pPr marL="0" marR="0">
                        <a:spcBef>
                          <a:spcPts val="0"/>
                        </a:spcBef>
                        <a:spcAft>
                          <a:spcPts val="0"/>
                        </a:spcAft>
                      </a:pPr>
                      <a:r>
                        <a:rPr lang="en-US" sz="1600" dirty="0" smtClean="0">
                          <a:effectLst/>
                        </a:rPr>
                        <a:t>Tuition Remission students</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mn-lt"/>
                          <a:ea typeface="+mn-ea"/>
                          <a:cs typeface="+mn-cs"/>
                        </a:rPr>
                        <a:t>Unknown</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1" dirty="0" smtClean="0">
                          <a:effectLst/>
                          <a:latin typeface="Calibri"/>
                          <a:ea typeface="MS Mincho"/>
                          <a:cs typeface="Times New Roman"/>
                        </a:rPr>
                        <a:t>0</a:t>
                      </a:r>
                      <a:endParaRPr lang="en-US" sz="1600" b="1" dirty="0">
                        <a:effectLst/>
                        <a:latin typeface="Calibri"/>
                        <a:ea typeface="MS Mincho"/>
                        <a:cs typeface="Times New Roman"/>
                      </a:endParaRPr>
                    </a:p>
                  </a:txBody>
                  <a:tcPr marL="68580" marR="68580" marT="0" marB="0" anchor="ctr"/>
                </a:tc>
              </a:tr>
              <a:tr h="374026">
                <a:tc>
                  <a:txBody>
                    <a:bodyPr/>
                    <a:lstStyle/>
                    <a:p>
                      <a:pPr marL="0" marR="0">
                        <a:spcBef>
                          <a:spcPts val="0"/>
                        </a:spcBef>
                        <a:spcAft>
                          <a:spcPts val="0"/>
                        </a:spcAft>
                      </a:pPr>
                      <a:r>
                        <a:rPr lang="en-US" sz="1600" dirty="0">
                          <a:effectLst/>
                        </a:rPr>
                        <a:t>Median teacher </a:t>
                      </a:r>
                      <a:r>
                        <a:rPr lang="en-US" sz="1600" dirty="0" smtClean="0">
                          <a:effectLst/>
                        </a:rPr>
                        <a:t>salary</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$57,000 </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1" dirty="0" smtClean="0">
                          <a:effectLst/>
                          <a:latin typeface="Calibri"/>
                          <a:ea typeface="MS Mincho"/>
                          <a:cs typeface="Times New Roman"/>
                        </a:rPr>
                        <a:t>+$11,000</a:t>
                      </a:r>
                      <a:endParaRPr lang="en-US" sz="1600" b="1" dirty="0">
                        <a:effectLst/>
                        <a:latin typeface="Calibri"/>
                        <a:ea typeface="MS Mincho"/>
                        <a:cs typeface="Times New Roman"/>
                      </a:endParaRPr>
                    </a:p>
                  </a:txBody>
                  <a:tcPr marL="68580" marR="68580" marT="0" marB="0" anchor="ctr"/>
                </a:tc>
              </a:tr>
            </a:tbl>
          </a:graphicData>
        </a:graphic>
      </p:graphicFrame>
      <p:sp>
        <p:nvSpPr>
          <p:cNvPr id="16" name="Rectangle 15"/>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21" name="TextBox 20"/>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22" name="TextBox 21"/>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23" name="Rounded Rectangle 22"/>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25" name="Rounded Rectangle 24"/>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220232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971" y="684310"/>
            <a:ext cx="5334000" cy="461665"/>
          </a:xfrm>
          <a:prstGeom prst="rect">
            <a:avLst/>
          </a:prstGeom>
          <a:solidFill>
            <a:srgbClr val="CDCD8F"/>
          </a:solidFill>
          <a:ln>
            <a:solidFill>
              <a:schemeClr val="accent3">
                <a:lumMod val="50000"/>
              </a:schemeClr>
            </a:solidFill>
          </a:ln>
        </p:spPr>
        <p:txBody>
          <a:bodyPr wrap="square" rtlCol="0">
            <a:spAutoFit/>
          </a:bodyPr>
          <a:lstStyle/>
          <a:p>
            <a:pPr algn="ctr"/>
            <a:r>
              <a:rPr lang="en-US" sz="2400" b="1" dirty="0" smtClean="0">
                <a:solidFill>
                  <a:schemeClr val="bg1"/>
                </a:solidFill>
                <a:cs typeface="Gisha" pitchFamily="34" charset="-79"/>
              </a:rPr>
              <a:t>Scenario 2: The Episcopal School</a:t>
            </a:r>
            <a:endParaRPr lang="en-US" sz="2400" b="1" dirty="0">
              <a:solidFill>
                <a:schemeClr val="bg1"/>
              </a:solidFill>
              <a:cs typeface="Gisha" pitchFamily="34" charset="-79"/>
            </a:endParaRPr>
          </a:p>
        </p:txBody>
      </p:sp>
      <p:pic>
        <p:nvPicPr>
          <p:cNvPr id="3" name="Picture 2" descr="http://www.montgomerymartin.com/projects/898-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30624"/>
            <a:ext cx="7010400" cy="451781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20" name="TextBox 19"/>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21" name="TextBox 20"/>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22" name="Rounded Rectangle 21"/>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24" name="Rounded Rectangle 23"/>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221236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971" y="684310"/>
            <a:ext cx="5334000" cy="461665"/>
          </a:xfrm>
          <a:prstGeom prst="rect">
            <a:avLst/>
          </a:prstGeom>
          <a:solidFill>
            <a:srgbClr val="CDCD8F"/>
          </a:solidFill>
          <a:ln>
            <a:solidFill>
              <a:schemeClr val="accent3">
                <a:lumMod val="50000"/>
              </a:schemeClr>
            </a:solidFill>
          </a:ln>
        </p:spPr>
        <p:txBody>
          <a:bodyPr wrap="square" rtlCol="0">
            <a:spAutoFit/>
          </a:bodyPr>
          <a:lstStyle/>
          <a:p>
            <a:pPr algn="ctr"/>
            <a:r>
              <a:rPr lang="en-US" sz="2400" b="1" dirty="0" smtClean="0">
                <a:solidFill>
                  <a:schemeClr val="bg1"/>
                </a:solidFill>
                <a:cs typeface="Gisha" pitchFamily="34" charset="-79"/>
              </a:rPr>
              <a:t>The Episcopal School: 2007</a:t>
            </a:r>
            <a:endParaRPr lang="en-US" sz="2400" b="1" dirty="0">
              <a:solidFill>
                <a:schemeClr val="bg1"/>
              </a:solidFill>
              <a:cs typeface="Gisha" pitchFamily="34" charset="-79"/>
            </a:endParaRPr>
          </a:p>
        </p:txBody>
      </p:sp>
      <p:sp>
        <p:nvSpPr>
          <p:cNvPr id="5" name="Rounded Rectangle 4"/>
          <p:cNvSpPr/>
          <p:nvPr/>
        </p:nvSpPr>
        <p:spPr>
          <a:xfrm>
            <a:off x="7554192" y="1905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554192" y="2666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568047" y="1136072"/>
            <a:ext cx="1752600" cy="533400"/>
          </a:xfrm>
          <a:prstGeom prst="roundRect">
            <a:avLst/>
          </a:prstGeom>
          <a:solidFill>
            <a:srgbClr val="669900"/>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1787047008"/>
              </p:ext>
            </p:extLst>
          </p:nvPr>
        </p:nvGraphicFramePr>
        <p:xfrm>
          <a:off x="353146" y="1637814"/>
          <a:ext cx="6597650" cy="4350325"/>
        </p:xfrm>
        <a:graphic>
          <a:graphicData uri="http://schemas.openxmlformats.org/drawingml/2006/table">
            <a:tbl>
              <a:tblPr firstRow="1" firstCol="1" bandRow="1">
                <a:tableStyleId>{F5AB1C69-6EDB-4FF4-983F-18BD219EF322}</a:tableStyleId>
              </a:tblPr>
              <a:tblGrid>
                <a:gridCol w="3228254"/>
                <a:gridCol w="3369396"/>
              </a:tblGrid>
              <a:tr h="358262">
                <a:tc gridSpan="2">
                  <a:txBody>
                    <a:bodyPr/>
                    <a:lstStyle/>
                    <a:p>
                      <a:pPr marL="0" marR="0">
                        <a:spcBef>
                          <a:spcPts val="0"/>
                        </a:spcBef>
                        <a:spcAft>
                          <a:spcPts val="0"/>
                        </a:spcAft>
                      </a:pPr>
                      <a:r>
                        <a:rPr lang="en-US" sz="1600" dirty="0">
                          <a:effectLst/>
                        </a:rPr>
                        <a:t>The Episcopal School: At-a-glance</a:t>
                      </a:r>
                      <a:endParaRPr lang="en-US" sz="1600" b="1" dirty="0">
                        <a:effectLst/>
                        <a:latin typeface="Calibri"/>
                        <a:ea typeface="MS Mincho"/>
                        <a:cs typeface="Times New Roman"/>
                      </a:endParaRPr>
                    </a:p>
                  </a:txBody>
                  <a:tcPr marL="68580" marR="68580" marT="0" marB="0" anchor="ctr"/>
                </a:tc>
                <a:tc hMerge="1">
                  <a:txBody>
                    <a:bodyPr/>
                    <a:lstStyle/>
                    <a:p>
                      <a:endParaRPr lang="en-US"/>
                    </a:p>
                  </a:txBody>
                  <a:tcPr/>
                </a:tc>
              </a:tr>
              <a:tr h="409443">
                <a:tc>
                  <a:txBody>
                    <a:bodyPr/>
                    <a:lstStyle/>
                    <a:p>
                      <a:pPr marL="0" marR="0">
                        <a:spcBef>
                          <a:spcPts val="0"/>
                        </a:spcBef>
                        <a:spcAft>
                          <a:spcPts val="0"/>
                        </a:spcAft>
                      </a:pPr>
                      <a:r>
                        <a:rPr lang="en-US" sz="1600" dirty="0">
                          <a:effectLst/>
                        </a:rPr>
                        <a:t>School type</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a:effectLst/>
                        </a:rPr>
                        <a:t>K-8</a:t>
                      </a:r>
                      <a:r>
                        <a:rPr lang="en-US" sz="1600" baseline="30000" dirty="0">
                          <a:effectLst/>
                        </a:rPr>
                        <a:t>th</a:t>
                      </a:r>
                      <a:r>
                        <a:rPr lang="en-US" sz="1600" dirty="0">
                          <a:effectLst/>
                        </a:rPr>
                        <a:t> grade, coed; religious</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a:effectLst/>
                        </a:rPr>
                        <a:t>Year founded</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a:effectLst/>
                        </a:rPr>
                        <a:t>1950</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a:effectLst/>
                        </a:rPr>
                        <a:t>Location</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a:effectLst/>
                        </a:rPr>
                        <a:t>Urban</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smtClean="0">
                          <a:effectLst/>
                        </a:rPr>
                        <a:t>Enrollment</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a:effectLst/>
                        </a:rPr>
                        <a:t>500</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a:effectLst/>
                        </a:rPr>
                        <a:t>Change in enrollment since 2005</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a:effectLst/>
                        </a:rPr>
                        <a:t>+ </a:t>
                      </a:r>
                      <a:r>
                        <a:rPr lang="en-US" sz="1600" dirty="0" smtClean="0">
                          <a:effectLst/>
                        </a:rPr>
                        <a:t>16 </a:t>
                      </a:r>
                      <a:r>
                        <a:rPr lang="en-US" sz="1600" dirty="0">
                          <a:effectLst/>
                        </a:rPr>
                        <a:t>students</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a:effectLst/>
                        </a:rPr>
                        <a:t>Tuition range</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$9000</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a:effectLst/>
                        </a:rPr>
                        <a:t>Endowment range</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$1 </a:t>
                      </a:r>
                      <a:r>
                        <a:rPr lang="en-US" sz="1600" dirty="0">
                          <a:effectLst/>
                        </a:rPr>
                        <a:t>million</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a:effectLst/>
                        </a:rPr>
                        <a:t>Parent participation in Annual Fund </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60%</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a:effectLst/>
                        </a:rPr>
                        <a:t>Financial Aid </a:t>
                      </a:r>
                      <a:r>
                        <a:rPr lang="en-US" sz="1600" dirty="0" smtClean="0">
                          <a:effectLst/>
                        </a:rPr>
                        <a:t>students</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mn-lt"/>
                          <a:ea typeface="+mn-ea"/>
                          <a:cs typeface="+mn-cs"/>
                        </a:rPr>
                        <a:t>42</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smtClean="0">
                          <a:effectLst/>
                        </a:rPr>
                        <a:t>Tuition Remission students</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mn-lt"/>
                          <a:ea typeface="+mn-ea"/>
                          <a:cs typeface="+mn-cs"/>
                        </a:rPr>
                        <a:t>34</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a:effectLst/>
                        </a:rPr>
                        <a:t>Median teacher </a:t>
                      </a:r>
                      <a:r>
                        <a:rPr lang="en-US" sz="1600" dirty="0" smtClean="0">
                          <a:effectLst/>
                        </a:rPr>
                        <a:t>salary</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$35,000 </a:t>
                      </a:r>
                      <a:endParaRPr lang="en-US" sz="1600" b="1" dirty="0">
                        <a:effectLst/>
                        <a:latin typeface="Calibri"/>
                        <a:ea typeface="MS Mincho"/>
                        <a:cs typeface="Times New Roman"/>
                      </a:endParaRPr>
                    </a:p>
                  </a:txBody>
                  <a:tcPr marL="68580" marR="68580" marT="0" marB="0" anchor="ctr"/>
                </a:tc>
              </a:tr>
            </a:tbl>
          </a:graphicData>
        </a:graphic>
      </p:graphicFrame>
      <p:sp>
        <p:nvSpPr>
          <p:cNvPr id="16" name="Rectangle 15"/>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21" name="TextBox 20"/>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22" name="TextBox 21"/>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23" name="Rounded Rectangle 22"/>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25" name="Rounded Rectangle 24"/>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230777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971" y="684310"/>
            <a:ext cx="5334000" cy="461665"/>
          </a:xfrm>
          <a:prstGeom prst="rect">
            <a:avLst/>
          </a:prstGeom>
          <a:solidFill>
            <a:srgbClr val="CDCD8F"/>
          </a:solidFill>
          <a:ln>
            <a:solidFill>
              <a:schemeClr val="accent3">
                <a:lumMod val="50000"/>
              </a:schemeClr>
            </a:solidFill>
          </a:ln>
        </p:spPr>
        <p:txBody>
          <a:bodyPr wrap="square" rtlCol="0">
            <a:spAutoFit/>
          </a:bodyPr>
          <a:lstStyle/>
          <a:p>
            <a:pPr algn="ctr"/>
            <a:r>
              <a:rPr lang="en-US" sz="2400" b="1" dirty="0" smtClean="0">
                <a:solidFill>
                  <a:schemeClr val="bg1"/>
                </a:solidFill>
                <a:cs typeface="Gisha" pitchFamily="34" charset="-79"/>
              </a:rPr>
              <a:t>The Episcopal School: 2010</a:t>
            </a:r>
            <a:endParaRPr lang="en-US" sz="2400" b="1" dirty="0">
              <a:solidFill>
                <a:schemeClr val="bg1"/>
              </a:solidFill>
              <a:cs typeface="Gisha" pitchFamily="34" charset="-79"/>
            </a:endParaRPr>
          </a:p>
        </p:txBody>
      </p:sp>
      <p:graphicFrame>
        <p:nvGraphicFramePr>
          <p:cNvPr id="15" name="Table 14"/>
          <p:cNvGraphicFramePr>
            <a:graphicFrameLocks noGrp="1"/>
          </p:cNvGraphicFramePr>
          <p:nvPr>
            <p:extLst>
              <p:ext uri="{D42A27DB-BD31-4B8C-83A1-F6EECF244321}">
                <p14:modId xmlns:p14="http://schemas.microsoft.com/office/powerpoint/2010/main" val="1766849121"/>
              </p:ext>
            </p:extLst>
          </p:nvPr>
        </p:nvGraphicFramePr>
        <p:xfrm>
          <a:off x="353147" y="1637814"/>
          <a:ext cx="6581053" cy="4050584"/>
        </p:xfrm>
        <a:graphic>
          <a:graphicData uri="http://schemas.openxmlformats.org/drawingml/2006/table">
            <a:tbl>
              <a:tblPr firstRow="1" firstCol="1" bandRow="1">
                <a:tableStyleId>{F5AB1C69-6EDB-4FF4-983F-18BD219EF322}</a:tableStyleId>
              </a:tblPr>
              <a:tblGrid>
                <a:gridCol w="2161453"/>
                <a:gridCol w="2362200"/>
                <a:gridCol w="2057400"/>
              </a:tblGrid>
              <a:tr h="188134">
                <a:tc gridSpan="2">
                  <a:txBody>
                    <a:bodyPr/>
                    <a:lstStyle/>
                    <a:p>
                      <a:pPr marL="0" marR="0">
                        <a:spcBef>
                          <a:spcPts val="0"/>
                        </a:spcBef>
                        <a:spcAft>
                          <a:spcPts val="0"/>
                        </a:spcAft>
                      </a:pPr>
                      <a:r>
                        <a:rPr lang="en-US" sz="1600" dirty="0" smtClean="0">
                          <a:effectLst/>
                        </a:rPr>
                        <a:t>Episcopal: At-a-glance                        2010/2011</a:t>
                      </a:r>
                      <a:endParaRPr lang="en-US" sz="1600" b="1" dirty="0">
                        <a:effectLst/>
                        <a:latin typeface="Calibri"/>
                        <a:ea typeface="MS Mincho"/>
                        <a:cs typeface="Times New Roman"/>
                      </a:endParaRPr>
                    </a:p>
                  </a:txBody>
                  <a:tcPr marL="68580" marR="68580" marT="0" marB="0" anchor="ctr"/>
                </a:tc>
                <a:tc hMerge="1">
                  <a:txBody>
                    <a:bodyPr/>
                    <a:lstStyle/>
                    <a:p>
                      <a:endParaRPr lang="en-US"/>
                    </a:p>
                  </a:txBody>
                  <a:tcPr/>
                </a:tc>
                <a:tc>
                  <a:txBody>
                    <a:bodyPr/>
                    <a:lstStyle/>
                    <a:p>
                      <a:pPr marL="0" marR="0">
                        <a:spcBef>
                          <a:spcPts val="0"/>
                        </a:spcBef>
                        <a:spcAft>
                          <a:spcPts val="0"/>
                        </a:spcAft>
                      </a:pPr>
                      <a:r>
                        <a:rPr lang="en-US" sz="1600" b="1" dirty="0" smtClean="0">
                          <a:effectLst/>
                          <a:latin typeface="Calibri"/>
                          <a:ea typeface="MS Mincho"/>
                          <a:cs typeface="Times New Roman"/>
                        </a:rPr>
                        <a:t>Change since 2007</a:t>
                      </a:r>
                      <a:endParaRPr lang="en-US" sz="1600" b="1" dirty="0">
                        <a:effectLst/>
                        <a:latin typeface="Calibri"/>
                        <a:ea typeface="MS Mincho"/>
                        <a:cs typeface="Times New Roman"/>
                      </a:endParaRPr>
                    </a:p>
                  </a:txBody>
                  <a:tcPr marL="68580" marR="68580" marT="0" marB="0" anchor="ctr"/>
                </a:tc>
              </a:tr>
              <a:tr h="374026">
                <a:tc>
                  <a:txBody>
                    <a:bodyPr/>
                    <a:lstStyle/>
                    <a:p>
                      <a:pPr marL="0" marR="0">
                        <a:spcBef>
                          <a:spcPts val="0"/>
                        </a:spcBef>
                        <a:spcAft>
                          <a:spcPts val="0"/>
                        </a:spcAft>
                      </a:pPr>
                      <a:r>
                        <a:rPr lang="en-US" sz="1600" dirty="0">
                          <a:effectLst/>
                        </a:rPr>
                        <a:t>School type</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a:effectLst/>
                        </a:rPr>
                        <a:t>K-8</a:t>
                      </a:r>
                      <a:r>
                        <a:rPr lang="en-US" sz="1600" baseline="30000" dirty="0">
                          <a:effectLst/>
                        </a:rPr>
                        <a:t>th</a:t>
                      </a:r>
                      <a:r>
                        <a:rPr lang="en-US" sz="1600" dirty="0">
                          <a:effectLst/>
                        </a:rPr>
                        <a:t> grade, coed; religious</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endParaRPr lang="en-US" sz="1600" b="1" dirty="0">
                        <a:effectLst/>
                        <a:latin typeface="Calibri"/>
                        <a:ea typeface="MS Mincho"/>
                        <a:cs typeface="Times New Roman"/>
                      </a:endParaRPr>
                    </a:p>
                  </a:txBody>
                  <a:tcPr marL="68580" marR="68580" marT="0" marB="0" anchor="ctr"/>
                </a:tc>
              </a:tr>
              <a:tr h="188134">
                <a:tc>
                  <a:txBody>
                    <a:bodyPr/>
                    <a:lstStyle/>
                    <a:p>
                      <a:pPr marL="0" marR="0">
                        <a:spcBef>
                          <a:spcPts val="0"/>
                        </a:spcBef>
                        <a:spcAft>
                          <a:spcPts val="0"/>
                        </a:spcAft>
                      </a:pPr>
                      <a:r>
                        <a:rPr lang="en-US" sz="1600">
                          <a:effectLst/>
                        </a:rPr>
                        <a:t>Year founded</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a:effectLst/>
                        </a:rPr>
                        <a:t>1950</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endParaRPr lang="en-US" sz="1600" b="1" dirty="0">
                        <a:effectLst/>
                        <a:latin typeface="Calibri"/>
                        <a:ea typeface="MS Mincho"/>
                        <a:cs typeface="Times New Roman"/>
                      </a:endParaRPr>
                    </a:p>
                  </a:txBody>
                  <a:tcPr marL="68580" marR="68580" marT="0" marB="0" anchor="ctr"/>
                </a:tc>
              </a:tr>
              <a:tr h="188134">
                <a:tc>
                  <a:txBody>
                    <a:bodyPr/>
                    <a:lstStyle/>
                    <a:p>
                      <a:pPr marL="0" marR="0">
                        <a:spcBef>
                          <a:spcPts val="0"/>
                        </a:spcBef>
                        <a:spcAft>
                          <a:spcPts val="0"/>
                        </a:spcAft>
                      </a:pPr>
                      <a:r>
                        <a:rPr lang="en-US" sz="1600">
                          <a:effectLst/>
                        </a:rPr>
                        <a:t>Location</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a:effectLst/>
                        </a:rPr>
                        <a:t>Urban</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endParaRPr lang="en-US" sz="1600" b="1" dirty="0">
                        <a:effectLst/>
                        <a:latin typeface="Calibri"/>
                        <a:ea typeface="MS Mincho"/>
                        <a:cs typeface="Times New Roman"/>
                      </a:endParaRPr>
                    </a:p>
                  </a:txBody>
                  <a:tcPr marL="68580" marR="68580" marT="0" marB="0" anchor="ctr"/>
                </a:tc>
              </a:tr>
              <a:tr h="457040">
                <a:tc>
                  <a:txBody>
                    <a:bodyPr/>
                    <a:lstStyle/>
                    <a:p>
                      <a:pPr marL="0" marR="0">
                        <a:spcBef>
                          <a:spcPts val="0"/>
                        </a:spcBef>
                        <a:spcAft>
                          <a:spcPts val="0"/>
                        </a:spcAft>
                      </a:pPr>
                      <a:r>
                        <a:rPr lang="en-US" sz="1600" dirty="0">
                          <a:effectLst/>
                        </a:rPr>
                        <a:t>Enrollment </a:t>
                      </a:r>
                      <a:r>
                        <a:rPr lang="en-US" sz="1600" dirty="0" smtClean="0">
                          <a:effectLst/>
                        </a:rPr>
                        <a:t> (2011)</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502</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1" dirty="0" smtClean="0">
                          <a:effectLst/>
                          <a:latin typeface="Calibri"/>
                          <a:ea typeface="MS Mincho"/>
                          <a:cs typeface="Times New Roman"/>
                        </a:rPr>
                        <a:t>+2</a:t>
                      </a:r>
                      <a:endParaRPr lang="en-US" sz="1600" b="1" dirty="0">
                        <a:effectLst/>
                        <a:latin typeface="Calibri"/>
                        <a:ea typeface="MS Mincho"/>
                        <a:cs typeface="Times New Roman"/>
                      </a:endParaRPr>
                    </a:p>
                  </a:txBody>
                  <a:tcPr marL="68580" marR="68580" marT="0" marB="0" anchor="ctr"/>
                </a:tc>
              </a:tr>
              <a:tr h="188134">
                <a:tc>
                  <a:txBody>
                    <a:bodyPr/>
                    <a:lstStyle/>
                    <a:p>
                      <a:pPr marL="0" marR="0">
                        <a:spcBef>
                          <a:spcPts val="0"/>
                        </a:spcBef>
                        <a:spcAft>
                          <a:spcPts val="0"/>
                        </a:spcAft>
                      </a:pPr>
                      <a:r>
                        <a:rPr lang="en-US" sz="1600" dirty="0" smtClean="0">
                          <a:effectLst/>
                        </a:rPr>
                        <a:t>Tuition</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$11,500</a:t>
                      </a:r>
                      <a:endParaRPr lang="en-US" sz="1600" b="1" dirty="0">
                        <a:effectLst/>
                        <a:latin typeface="+mn-lt"/>
                        <a:ea typeface="MS Mincho"/>
                        <a:cs typeface="Times New Roman"/>
                      </a:endParaRPr>
                    </a:p>
                  </a:txBody>
                  <a:tcPr marL="68580" marR="68580" marT="0" marB="0" anchor="ctr"/>
                </a:tc>
                <a:tc>
                  <a:txBody>
                    <a:bodyPr/>
                    <a:lstStyle/>
                    <a:p>
                      <a:pPr marL="0" marR="0" algn="r">
                        <a:spcBef>
                          <a:spcPts val="0"/>
                        </a:spcBef>
                        <a:spcAft>
                          <a:spcPts val="0"/>
                        </a:spcAft>
                      </a:pPr>
                      <a:r>
                        <a:rPr lang="en-US" sz="1600" b="1" dirty="0" smtClean="0">
                          <a:effectLst/>
                          <a:latin typeface="Calibri"/>
                          <a:ea typeface="MS Mincho"/>
                          <a:cs typeface="Times New Roman"/>
                        </a:rPr>
                        <a:t>+$2,500</a:t>
                      </a:r>
                      <a:endParaRPr lang="en-US" sz="1600" b="1" dirty="0">
                        <a:effectLst/>
                        <a:latin typeface="Calibri"/>
                        <a:ea typeface="MS Mincho"/>
                        <a:cs typeface="Times New Roman"/>
                      </a:endParaRPr>
                    </a:p>
                  </a:txBody>
                  <a:tcPr marL="68580" marR="68580" marT="0" marB="0" anchor="ctr"/>
                </a:tc>
              </a:tr>
              <a:tr h="374026">
                <a:tc>
                  <a:txBody>
                    <a:bodyPr/>
                    <a:lstStyle/>
                    <a:p>
                      <a:pPr marL="0" marR="0">
                        <a:spcBef>
                          <a:spcPts val="0"/>
                        </a:spcBef>
                        <a:spcAft>
                          <a:spcPts val="0"/>
                        </a:spcAft>
                      </a:pPr>
                      <a:r>
                        <a:rPr lang="en-US" sz="1600">
                          <a:effectLst/>
                        </a:rPr>
                        <a:t>Endowment range</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$2 million</a:t>
                      </a:r>
                      <a:endParaRPr lang="en-US" sz="1600" b="1" dirty="0">
                        <a:effectLst/>
                        <a:latin typeface="+mn-lt"/>
                        <a:ea typeface="MS Mincho"/>
                        <a:cs typeface="Times New Roman"/>
                      </a:endParaRPr>
                    </a:p>
                  </a:txBody>
                  <a:tcPr marL="68580" marR="68580" marT="0" marB="0" anchor="ctr"/>
                </a:tc>
                <a:tc>
                  <a:txBody>
                    <a:bodyPr/>
                    <a:lstStyle/>
                    <a:p>
                      <a:pPr marL="0" marR="0" algn="r">
                        <a:spcBef>
                          <a:spcPts val="0"/>
                        </a:spcBef>
                        <a:spcAft>
                          <a:spcPts val="0"/>
                        </a:spcAft>
                      </a:pPr>
                      <a:r>
                        <a:rPr lang="en-US" sz="1600" b="1" dirty="0" smtClean="0">
                          <a:effectLst/>
                          <a:latin typeface="Calibri"/>
                          <a:ea typeface="MS Mincho"/>
                          <a:cs typeface="Times New Roman"/>
                        </a:rPr>
                        <a:t>+$1</a:t>
                      </a:r>
                      <a:r>
                        <a:rPr lang="en-US" sz="1600" b="1" baseline="0" dirty="0" smtClean="0">
                          <a:effectLst/>
                          <a:latin typeface="Calibri"/>
                          <a:ea typeface="MS Mincho"/>
                          <a:cs typeface="Times New Roman"/>
                        </a:rPr>
                        <a:t> million</a:t>
                      </a:r>
                      <a:endParaRPr lang="en-US" sz="1600" b="1" dirty="0">
                        <a:effectLst/>
                        <a:latin typeface="Calibri"/>
                        <a:ea typeface="MS Mincho"/>
                        <a:cs typeface="Times New Roman"/>
                      </a:endParaRPr>
                    </a:p>
                  </a:txBody>
                  <a:tcPr marL="68580" marR="68580" marT="0" marB="0" anchor="ctr"/>
                </a:tc>
              </a:tr>
              <a:tr h="561040">
                <a:tc>
                  <a:txBody>
                    <a:bodyPr/>
                    <a:lstStyle/>
                    <a:p>
                      <a:pPr marL="0" marR="0">
                        <a:spcBef>
                          <a:spcPts val="0"/>
                        </a:spcBef>
                        <a:spcAft>
                          <a:spcPts val="0"/>
                        </a:spcAft>
                      </a:pPr>
                      <a:r>
                        <a:rPr lang="en-US" sz="1600" dirty="0">
                          <a:effectLst/>
                        </a:rPr>
                        <a:t>Parent participation in Annual Fund </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55%</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1" dirty="0" smtClean="0">
                          <a:effectLst/>
                          <a:latin typeface="Calibri"/>
                          <a:ea typeface="MS Mincho"/>
                          <a:cs typeface="Times New Roman"/>
                        </a:rPr>
                        <a:t>-5%</a:t>
                      </a:r>
                      <a:endParaRPr lang="en-US" sz="1600" b="1" dirty="0">
                        <a:effectLst/>
                        <a:latin typeface="Calibri"/>
                        <a:ea typeface="MS Mincho"/>
                        <a:cs typeface="Times New Roman"/>
                      </a:endParaRPr>
                    </a:p>
                  </a:txBody>
                  <a:tcPr marL="68580" marR="68580" marT="0" marB="0" anchor="ctr"/>
                </a:tc>
              </a:tr>
              <a:tr h="374026">
                <a:tc>
                  <a:txBody>
                    <a:bodyPr/>
                    <a:lstStyle/>
                    <a:p>
                      <a:pPr marL="0" marR="0">
                        <a:spcBef>
                          <a:spcPts val="0"/>
                        </a:spcBef>
                        <a:spcAft>
                          <a:spcPts val="0"/>
                        </a:spcAft>
                      </a:pPr>
                      <a:r>
                        <a:rPr lang="en-US" sz="1600" dirty="0">
                          <a:effectLst/>
                        </a:rPr>
                        <a:t>Financial Aid </a:t>
                      </a:r>
                      <a:r>
                        <a:rPr lang="en-US" sz="1600" dirty="0" smtClean="0">
                          <a:effectLst/>
                        </a:rPr>
                        <a:t>students</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mn-lt"/>
                          <a:ea typeface="+mn-ea"/>
                          <a:cs typeface="+mn-cs"/>
                        </a:rPr>
                        <a:t>67</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1" dirty="0" smtClean="0">
                          <a:effectLst/>
                          <a:latin typeface="Calibri"/>
                          <a:ea typeface="MS Mincho"/>
                          <a:cs typeface="Times New Roman"/>
                        </a:rPr>
                        <a:t>+60%</a:t>
                      </a:r>
                      <a:endParaRPr lang="en-US" sz="1600" b="1" dirty="0">
                        <a:effectLst/>
                        <a:latin typeface="Calibri"/>
                        <a:ea typeface="MS Mincho"/>
                        <a:cs typeface="Times New Roman"/>
                      </a:endParaRPr>
                    </a:p>
                  </a:txBody>
                  <a:tcPr marL="68580" marR="68580" marT="0" marB="0" anchor="ctr"/>
                </a:tc>
              </a:tr>
              <a:tr h="561040">
                <a:tc>
                  <a:txBody>
                    <a:bodyPr/>
                    <a:lstStyle/>
                    <a:p>
                      <a:pPr marL="0" marR="0">
                        <a:spcBef>
                          <a:spcPts val="0"/>
                        </a:spcBef>
                        <a:spcAft>
                          <a:spcPts val="0"/>
                        </a:spcAft>
                      </a:pPr>
                      <a:r>
                        <a:rPr lang="en-US" sz="1600" dirty="0" smtClean="0">
                          <a:effectLst/>
                        </a:rPr>
                        <a:t>Tuition Remission students</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mn-lt"/>
                          <a:ea typeface="+mn-ea"/>
                          <a:cs typeface="+mn-cs"/>
                        </a:rPr>
                        <a:t>39</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1" dirty="0" smtClean="0">
                          <a:effectLst/>
                          <a:latin typeface="Calibri"/>
                          <a:ea typeface="MS Mincho"/>
                          <a:cs typeface="Times New Roman"/>
                        </a:rPr>
                        <a:t>+15%</a:t>
                      </a:r>
                      <a:endParaRPr lang="en-US" sz="1600" b="1" dirty="0">
                        <a:effectLst/>
                        <a:latin typeface="Calibri"/>
                        <a:ea typeface="MS Mincho"/>
                        <a:cs typeface="Times New Roman"/>
                      </a:endParaRPr>
                    </a:p>
                  </a:txBody>
                  <a:tcPr marL="68580" marR="68580" marT="0" marB="0" anchor="ctr"/>
                </a:tc>
              </a:tr>
              <a:tr h="374026">
                <a:tc>
                  <a:txBody>
                    <a:bodyPr/>
                    <a:lstStyle/>
                    <a:p>
                      <a:pPr marL="0" marR="0">
                        <a:spcBef>
                          <a:spcPts val="0"/>
                        </a:spcBef>
                        <a:spcAft>
                          <a:spcPts val="0"/>
                        </a:spcAft>
                      </a:pPr>
                      <a:r>
                        <a:rPr lang="en-US" sz="1600" dirty="0">
                          <a:effectLst/>
                        </a:rPr>
                        <a:t>Median teacher </a:t>
                      </a:r>
                      <a:r>
                        <a:rPr lang="en-US" sz="1600" dirty="0" smtClean="0">
                          <a:effectLst/>
                        </a:rPr>
                        <a:t>salary</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mn-lt"/>
                          <a:ea typeface="+mn-ea"/>
                          <a:cs typeface="+mn-cs"/>
                        </a:rPr>
                        <a:t>$40,000</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1" dirty="0" smtClean="0">
                          <a:effectLst/>
                          <a:latin typeface="Calibri"/>
                          <a:ea typeface="MS Mincho"/>
                          <a:cs typeface="Times New Roman"/>
                        </a:rPr>
                        <a:t>+$5,000</a:t>
                      </a:r>
                      <a:endParaRPr lang="en-US" sz="1600" b="1" dirty="0">
                        <a:effectLst/>
                        <a:latin typeface="Calibri"/>
                        <a:ea typeface="MS Mincho"/>
                        <a:cs typeface="Times New Roman"/>
                      </a:endParaRPr>
                    </a:p>
                  </a:txBody>
                  <a:tcPr marL="68580" marR="68580" marT="0" marB="0" anchor="ctr"/>
                </a:tc>
              </a:tr>
            </a:tbl>
          </a:graphicData>
        </a:graphic>
      </p:graphicFrame>
      <p:sp>
        <p:nvSpPr>
          <p:cNvPr id="16" name="Rectangle 15"/>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21" name="TextBox 20"/>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22" name="TextBox 21"/>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23" name="Rounded Rectangle 22"/>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25" name="Rounded Rectangle 24"/>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364692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3" name="TextBox 22"/>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sp>
        <p:nvSpPr>
          <p:cNvPr id="40" name="TextBox 39"/>
          <p:cNvSpPr txBox="1"/>
          <p:nvPr/>
        </p:nvSpPr>
        <p:spPr>
          <a:xfrm>
            <a:off x="990600" y="607366"/>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Leadership</a:t>
            </a:r>
            <a:endParaRPr lang="en-US" sz="2400" dirty="0">
              <a:solidFill>
                <a:schemeClr val="bg1"/>
              </a:solidFill>
            </a:endParaRPr>
          </a:p>
        </p:txBody>
      </p:sp>
      <p:sp>
        <p:nvSpPr>
          <p:cNvPr id="41" name="TextBox 40"/>
          <p:cNvSpPr txBox="1"/>
          <p:nvPr/>
        </p:nvSpPr>
        <p:spPr>
          <a:xfrm>
            <a:off x="990600" y="1297112"/>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Community</a:t>
            </a:r>
            <a:endParaRPr lang="en-US" sz="2400" dirty="0">
              <a:solidFill>
                <a:schemeClr val="bg1"/>
              </a:solidFill>
            </a:endParaRPr>
          </a:p>
        </p:txBody>
      </p:sp>
      <p:sp>
        <p:nvSpPr>
          <p:cNvPr id="42" name="TextBox 41"/>
          <p:cNvSpPr txBox="1"/>
          <p:nvPr/>
        </p:nvSpPr>
        <p:spPr>
          <a:xfrm>
            <a:off x="990600" y="1978966"/>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Continued Growth</a:t>
            </a:r>
            <a:endParaRPr lang="en-US" sz="2400" dirty="0">
              <a:solidFill>
                <a:schemeClr val="bg1"/>
              </a:solidFill>
            </a:endParaRPr>
          </a:p>
        </p:txBody>
      </p:sp>
      <p:sp>
        <p:nvSpPr>
          <p:cNvPr id="43" name="Rectangle 42"/>
          <p:cNvSpPr/>
          <p:nvPr/>
        </p:nvSpPr>
        <p:spPr>
          <a:xfrm>
            <a:off x="1478973" y="435415"/>
            <a:ext cx="4572000" cy="2308324"/>
          </a:xfrm>
          <a:prstGeom prst="rect">
            <a:avLst/>
          </a:prstGeom>
        </p:spPr>
        <p:txBody>
          <a:bodyPr>
            <a:spAutoFit/>
          </a:bodyPr>
          <a:lstStyle/>
          <a:p>
            <a:r>
              <a:rPr lang="en-US" sz="2400" b="1" dirty="0">
                <a:latin typeface="Corbel" pitchFamily="34" charset="0"/>
              </a:rPr>
              <a:t>“We were going to be a calm oasis in a storm…I spent the fall talking about the fact that we want to create an oasis for our children.” </a:t>
            </a:r>
            <a:endParaRPr lang="en-US" sz="2400" dirty="0">
              <a:latin typeface="Corbel" pitchFamily="34" charset="0"/>
            </a:endParaRPr>
          </a:p>
          <a:p>
            <a:r>
              <a:rPr lang="en-US" sz="2400" b="1" i="1" dirty="0">
                <a:latin typeface="Corbel" pitchFamily="34" charset="0"/>
              </a:rPr>
              <a:t>(Head of School, Southeast Prep) </a:t>
            </a:r>
            <a:endParaRPr lang="en-US" sz="2400" dirty="0">
              <a:latin typeface="Corbel" pitchFamily="34" charset="0"/>
            </a:endParaRPr>
          </a:p>
        </p:txBody>
      </p:sp>
      <p:cxnSp>
        <p:nvCxnSpPr>
          <p:cNvPr id="44" name="Straight Connector 43"/>
          <p:cNvCxnSpPr/>
          <p:nvPr/>
        </p:nvCxnSpPr>
        <p:spPr>
          <a:xfrm flipH="1">
            <a:off x="1539586" y="2892135"/>
            <a:ext cx="4236027"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45" name="Rectangle 44"/>
          <p:cNvSpPr/>
          <p:nvPr/>
        </p:nvSpPr>
        <p:spPr>
          <a:xfrm>
            <a:off x="1539586" y="3149649"/>
            <a:ext cx="4572000" cy="2308324"/>
          </a:xfrm>
          <a:prstGeom prst="rect">
            <a:avLst/>
          </a:prstGeom>
        </p:spPr>
        <p:txBody>
          <a:bodyPr>
            <a:spAutoFit/>
          </a:bodyPr>
          <a:lstStyle/>
          <a:p>
            <a:r>
              <a:rPr lang="en-US" sz="2400" b="1" dirty="0" smtClean="0">
                <a:latin typeface="Corbel" pitchFamily="34" charset="0"/>
              </a:rPr>
              <a:t>“The </a:t>
            </a:r>
            <a:r>
              <a:rPr lang="en-US" sz="2400" b="1" dirty="0">
                <a:latin typeface="Corbel" pitchFamily="34" charset="0"/>
              </a:rPr>
              <a:t>administrative team gets along well. But they're also leading in a direction that works for all of us. Everything is more purpose driven than it was</a:t>
            </a:r>
            <a:r>
              <a:rPr lang="en-US" sz="2400" b="1" dirty="0" smtClean="0">
                <a:latin typeface="Corbel" pitchFamily="34" charset="0"/>
              </a:rPr>
              <a:t>.” </a:t>
            </a:r>
            <a:endParaRPr lang="en-US" sz="2400" dirty="0">
              <a:latin typeface="Corbel" pitchFamily="34" charset="0"/>
            </a:endParaRPr>
          </a:p>
          <a:p>
            <a:r>
              <a:rPr lang="en-US" sz="2400" b="1" i="1" dirty="0">
                <a:latin typeface="Corbel" pitchFamily="34" charset="0"/>
              </a:rPr>
              <a:t>(Teacher, RCDS) </a:t>
            </a:r>
            <a:endParaRPr lang="en-US" sz="2400" dirty="0">
              <a:latin typeface="Corbel" pitchFamily="34" charset="0"/>
            </a:endParaRPr>
          </a:p>
        </p:txBody>
      </p:sp>
      <p:sp>
        <p:nvSpPr>
          <p:cNvPr id="39" name="Rectangle 38"/>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50" name="TextBox 49"/>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51" name="TextBox 50"/>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52" name="Rounded Rectangle 51"/>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4" name="Rounded Rectangle 53"/>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259099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41"/>
                                        </p:tgtEl>
                                      </p:cBhvr>
                                    </p:animEffect>
                                    <p:set>
                                      <p:cBhvr>
                                        <p:cTn id="24" dur="1" fill="hold">
                                          <p:stCondLst>
                                            <p:cond delay="499"/>
                                          </p:stCondLst>
                                        </p:cTn>
                                        <p:tgtEl>
                                          <p:spTgt spid="41"/>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42"/>
                                        </p:tgtEl>
                                      </p:cBhvr>
                                    </p:animEffect>
                                    <p:set>
                                      <p:cBhvr>
                                        <p:cTn id="27" dur="1" fill="hold">
                                          <p:stCondLst>
                                            <p:cond delay="499"/>
                                          </p:stCondLst>
                                        </p:cTn>
                                        <p:tgtEl>
                                          <p:spTgt spid="42"/>
                                        </p:tgtEl>
                                        <p:attrNameLst>
                                          <p:attrName>style.visibility</p:attrName>
                                        </p:attrNameLst>
                                      </p:cBhvr>
                                      <p:to>
                                        <p:strVal val="hidden"/>
                                      </p:to>
                                    </p:set>
                                  </p:childTnLst>
                                </p:cTn>
                              </p:par>
                              <p:par>
                                <p:cTn id="28" presetID="42" presetClass="path" presetSubtype="0" accel="50000" decel="50000" fill="hold" grpId="1" nodeType="withEffect">
                                  <p:stCondLst>
                                    <p:cond delay="0"/>
                                  </p:stCondLst>
                                  <p:childTnLst>
                                    <p:animMotion origin="layout" path="M 0 -2.22222E-6 L 0 0.73334 " pathEditMode="relative" rAng="0" ptsTypes="AA">
                                      <p:cBhvr>
                                        <p:cTn id="29" dur="2000" fill="hold"/>
                                        <p:tgtEl>
                                          <p:spTgt spid="40"/>
                                        </p:tgtEl>
                                        <p:attrNameLst>
                                          <p:attrName>ppt_x</p:attrName>
                                          <p:attrName>ppt_y</p:attrName>
                                        </p:attrNameLst>
                                      </p:cBhvr>
                                      <p:rCtr x="0" y="36667"/>
                                    </p:animMotion>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childTnLst>
                          </p:cTn>
                        </p:par>
                        <p:par>
                          <p:cTn id="37" fill="hold">
                            <p:stCondLst>
                              <p:cond delay="2500"/>
                            </p:stCondLst>
                            <p:childTnLst>
                              <p:par>
                                <p:cTn id="38" presetID="10" presetClass="entr" presetSubtype="0" fill="hold" grpId="0" nodeType="afterEffect">
                                  <p:stCondLst>
                                    <p:cond delay="400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animBg="1"/>
      <p:bldP spid="42" grpId="1" animBg="1"/>
      <p:bldP spid="43"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971" y="684310"/>
            <a:ext cx="5334000" cy="461665"/>
          </a:xfrm>
          <a:prstGeom prst="rect">
            <a:avLst/>
          </a:prstGeom>
          <a:solidFill>
            <a:srgbClr val="CDCD8F"/>
          </a:solidFill>
          <a:ln>
            <a:solidFill>
              <a:schemeClr val="accent3">
                <a:lumMod val="50000"/>
              </a:schemeClr>
            </a:solidFill>
          </a:ln>
        </p:spPr>
        <p:txBody>
          <a:bodyPr wrap="square" rtlCol="0">
            <a:spAutoFit/>
          </a:bodyPr>
          <a:lstStyle/>
          <a:p>
            <a:pPr algn="ctr"/>
            <a:r>
              <a:rPr lang="en-US" sz="2400" b="1" dirty="0" smtClean="0">
                <a:solidFill>
                  <a:schemeClr val="bg1"/>
                </a:solidFill>
                <a:cs typeface="Gisha" pitchFamily="34" charset="-79"/>
              </a:rPr>
              <a:t>Global Collegiate School: 2007</a:t>
            </a:r>
            <a:endParaRPr lang="en-US" sz="2400" b="1" dirty="0">
              <a:solidFill>
                <a:schemeClr val="bg1"/>
              </a:solidFill>
              <a:cs typeface="Gisha" pitchFamily="34" charset="-79"/>
            </a:endParaRPr>
          </a:p>
        </p:txBody>
      </p:sp>
      <p:sp>
        <p:nvSpPr>
          <p:cNvPr id="4" name="Rectangle 3"/>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554192" y="1905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554192" y="2666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568047" y="1136072"/>
            <a:ext cx="1752600" cy="533400"/>
          </a:xfrm>
          <a:prstGeom prst="roundRect">
            <a:avLst/>
          </a:prstGeom>
          <a:solidFill>
            <a:srgbClr val="669900"/>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9" name="TextBox 8"/>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10" name="TextBox 9"/>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11" name="Rounded Rectangle 10"/>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13" name="Rounded Rectangle 12"/>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graphicFrame>
        <p:nvGraphicFramePr>
          <p:cNvPr id="15" name="Table 14"/>
          <p:cNvGraphicFramePr>
            <a:graphicFrameLocks noGrp="1"/>
          </p:cNvGraphicFramePr>
          <p:nvPr>
            <p:extLst>
              <p:ext uri="{D42A27DB-BD31-4B8C-83A1-F6EECF244321}">
                <p14:modId xmlns:p14="http://schemas.microsoft.com/office/powerpoint/2010/main" val="2390318506"/>
              </p:ext>
            </p:extLst>
          </p:nvPr>
        </p:nvGraphicFramePr>
        <p:xfrm>
          <a:off x="353146" y="1637814"/>
          <a:ext cx="6597650" cy="4350325"/>
        </p:xfrm>
        <a:graphic>
          <a:graphicData uri="http://schemas.openxmlformats.org/drawingml/2006/table">
            <a:tbl>
              <a:tblPr firstRow="1" firstCol="1" bandRow="1">
                <a:tableStyleId>{F5AB1C69-6EDB-4FF4-983F-18BD219EF322}</a:tableStyleId>
              </a:tblPr>
              <a:tblGrid>
                <a:gridCol w="3228254"/>
                <a:gridCol w="3369396"/>
              </a:tblGrid>
              <a:tr h="358262">
                <a:tc gridSpan="2">
                  <a:txBody>
                    <a:bodyPr/>
                    <a:lstStyle/>
                    <a:p>
                      <a:pPr marL="0" marR="0">
                        <a:spcBef>
                          <a:spcPts val="0"/>
                        </a:spcBef>
                        <a:spcAft>
                          <a:spcPts val="0"/>
                        </a:spcAft>
                      </a:pPr>
                      <a:r>
                        <a:rPr lang="en-US" sz="1600" dirty="0" smtClean="0">
                          <a:effectLst/>
                        </a:rPr>
                        <a:t>GCS: </a:t>
                      </a:r>
                      <a:r>
                        <a:rPr lang="en-US" sz="1600" dirty="0">
                          <a:effectLst/>
                        </a:rPr>
                        <a:t>At-a-glance</a:t>
                      </a:r>
                      <a:endParaRPr lang="en-US" sz="1600" b="1" dirty="0">
                        <a:effectLst/>
                        <a:latin typeface="Calibri"/>
                        <a:ea typeface="MS Mincho"/>
                        <a:cs typeface="Times New Roman"/>
                      </a:endParaRPr>
                    </a:p>
                  </a:txBody>
                  <a:tcPr marL="68580" marR="68580" marT="0" marB="0" anchor="ctr"/>
                </a:tc>
                <a:tc hMerge="1">
                  <a:txBody>
                    <a:bodyPr/>
                    <a:lstStyle/>
                    <a:p>
                      <a:endParaRPr lang="en-US"/>
                    </a:p>
                  </a:txBody>
                  <a:tcPr/>
                </a:tc>
              </a:tr>
              <a:tr h="409443">
                <a:tc>
                  <a:txBody>
                    <a:bodyPr/>
                    <a:lstStyle/>
                    <a:p>
                      <a:pPr marL="0" marR="0">
                        <a:spcBef>
                          <a:spcPts val="0"/>
                        </a:spcBef>
                        <a:spcAft>
                          <a:spcPts val="0"/>
                        </a:spcAft>
                      </a:pPr>
                      <a:r>
                        <a:rPr lang="en-US" sz="1600" dirty="0">
                          <a:effectLst/>
                        </a:rPr>
                        <a:t>School type</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K-12, Co-ed,</a:t>
                      </a:r>
                      <a:r>
                        <a:rPr lang="en-US" sz="1600" baseline="0" dirty="0" smtClean="0">
                          <a:effectLst/>
                        </a:rPr>
                        <a:t> Day International/IB</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a:effectLst/>
                        </a:rPr>
                        <a:t>Year founded</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1980</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a:effectLst/>
                        </a:rPr>
                        <a:t>Location</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Suburban, major</a:t>
                      </a:r>
                      <a:r>
                        <a:rPr lang="en-US" sz="1600" baseline="0" dirty="0" smtClean="0">
                          <a:effectLst/>
                        </a:rPr>
                        <a:t> city</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a:effectLst/>
                        </a:rPr>
                        <a:t>Enrollment </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mn-lt"/>
                          <a:ea typeface="+mn-ea"/>
                          <a:cs typeface="+mn-cs"/>
                        </a:rPr>
                        <a:t>911</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a:effectLst/>
                        </a:rPr>
                        <a:t>Change in enrollment since 2005</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Calibri"/>
                          <a:ea typeface="MS Mincho"/>
                          <a:cs typeface="Times New Roman"/>
                        </a:rPr>
                        <a:t>+25</a:t>
                      </a:r>
                      <a:endParaRPr lang="en-US" sz="1600" b="0"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smtClean="0">
                          <a:effectLst/>
                        </a:rPr>
                        <a:t>Tuition</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$14,000</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a:effectLst/>
                        </a:rPr>
                        <a:t>Endowment range</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$5 </a:t>
                      </a:r>
                      <a:r>
                        <a:rPr lang="en-US" sz="1600" dirty="0">
                          <a:effectLst/>
                        </a:rPr>
                        <a:t>million</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a:effectLst/>
                        </a:rPr>
                        <a:t>Parent participation in Annual Fund </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60%</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a:effectLst/>
                        </a:rPr>
                        <a:t>Financial Aid </a:t>
                      </a:r>
                      <a:r>
                        <a:rPr lang="en-US" sz="1600" dirty="0" smtClean="0">
                          <a:effectLst/>
                        </a:rPr>
                        <a:t>students</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mn-lt"/>
                          <a:ea typeface="+mn-ea"/>
                          <a:cs typeface="+mn-cs"/>
                        </a:rPr>
                        <a:t>90</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smtClean="0">
                          <a:effectLst/>
                        </a:rPr>
                        <a:t>Tuition Remission students</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mn-lt"/>
                          <a:ea typeface="+mn-ea"/>
                          <a:cs typeface="+mn-cs"/>
                        </a:rPr>
                        <a:t>Unknown</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a:effectLst/>
                        </a:rPr>
                        <a:t>Median teacher </a:t>
                      </a:r>
                      <a:r>
                        <a:rPr lang="en-US" sz="1600" dirty="0" smtClean="0">
                          <a:effectLst/>
                        </a:rPr>
                        <a:t>salary</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$48,000 </a:t>
                      </a:r>
                      <a:endParaRPr lang="en-US" sz="1600" b="1" dirty="0">
                        <a:effectLst/>
                        <a:latin typeface="Calibri"/>
                        <a:ea typeface="MS Mincho"/>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66067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3" name="TextBox 22"/>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sp>
        <p:nvSpPr>
          <p:cNvPr id="40" name="TextBox 39"/>
          <p:cNvSpPr txBox="1"/>
          <p:nvPr/>
        </p:nvSpPr>
        <p:spPr>
          <a:xfrm>
            <a:off x="990600" y="607366"/>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Leadership</a:t>
            </a:r>
            <a:endParaRPr lang="en-US" sz="2400" dirty="0">
              <a:solidFill>
                <a:schemeClr val="bg1"/>
              </a:solidFill>
            </a:endParaRPr>
          </a:p>
        </p:txBody>
      </p:sp>
      <p:sp>
        <p:nvSpPr>
          <p:cNvPr id="41" name="TextBox 40"/>
          <p:cNvSpPr txBox="1"/>
          <p:nvPr/>
        </p:nvSpPr>
        <p:spPr>
          <a:xfrm>
            <a:off x="990600" y="1297112"/>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Community</a:t>
            </a:r>
            <a:endParaRPr lang="en-US" sz="2400" dirty="0">
              <a:solidFill>
                <a:schemeClr val="bg1"/>
              </a:solidFill>
            </a:endParaRPr>
          </a:p>
        </p:txBody>
      </p:sp>
      <p:sp>
        <p:nvSpPr>
          <p:cNvPr id="42" name="TextBox 41"/>
          <p:cNvSpPr txBox="1"/>
          <p:nvPr/>
        </p:nvSpPr>
        <p:spPr>
          <a:xfrm>
            <a:off x="990600" y="1978966"/>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Continued Growth</a:t>
            </a:r>
            <a:endParaRPr lang="en-US" sz="2400" dirty="0">
              <a:solidFill>
                <a:schemeClr val="bg1"/>
              </a:solidFill>
            </a:endParaRPr>
          </a:p>
        </p:txBody>
      </p:sp>
      <p:cxnSp>
        <p:nvCxnSpPr>
          <p:cNvPr id="43" name="Straight Connector 42"/>
          <p:cNvCxnSpPr/>
          <p:nvPr/>
        </p:nvCxnSpPr>
        <p:spPr>
          <a:xfrm flipH="1">
            <a:off x="1539586" y="2809494"/>
            <a:ext cx="4236027"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44" name="Rectangle 43"/>
          <p:cNvSpPr/>
          <p:nvPr/>
        </p:nvSpPr>
        <p:spPr>
          <a:xfrm>
            <a:off x="1143001" y="2980701"/>
            <a:ext cx="5979970" cy="2308324"/>
          </a:xfrm>
          <a:prstGeom prst="rect">
            <a:avLst/>
          </a:prstGeom>
        </p:spPr>
        <p:txBody>
          <a:bodyPr wrap="square">
            <a:spAutoFit/>
          </a:bodyPr>
          <a:lstStyle/>
          <a:p>
            <a:r>
              <a:rPr lang="en-US" sz="2400" b="1" dirty="0">
                <a:latin typeface="Corbel" pitchFamily="34" charset="0"/>
              </a:rPr>
              <a:t>“The school is at a watershed moment, where we are now deciding what our identity is going to be going forth. But the unspoken benefits of our international student program have been tremendous.” </a:t>
            </a:r>
            <a:endParaRPr lang="en-US" sz="2400" dirty="0">
              <a:latin typeface="Corbel" pitchFamily="34" charset="0"/>
            </a:endParaRPr>
          </a:p>
          <a:p>
            <a:r>
              <a:rPr lang="en-US" sz="2400" b="1" i="1" dirty="0" smtClean="0">
                <a:latin typeface="Corbel" pitchFamily="34" charset="0"/>
              </a:rPr>
              <a:t>(IB Director</a:t>
            </a:r>
            <a:r>
              <a:rPr lang="en-US" sz="2400" b="1" i="1" dirty="0">
                <a:latin typeface="Corbel" pitchFamily="34" charset="0"/>
              </a:rPr>
              <a:t>, RCDS) </a:t>
            </a:r>
            <a:endParaRPr lang="en-US" sz="2400" dirty="0">
              <a:latin typeface="Corbel" pitchFamily="34" charset="0"/>
            </a:endParaRPr>
          </a:p>
        </p:txBody>
      </p:sp>
      <p:sp>
        <p:nvSpPr>
          <p:cNvPr id="45" name="Rectangle 44"/>
          <p:cNvSpPr/>
          <p:nvPr/>
        </p:nvSpPr>
        <p:spPr>
          <a:xfrm>
            <a:off x="1143001" y="261967"/>
            <a:ext cx="5638799" cy="2308324"/>
          </a:xfrm>
          <a:prstGeom prst="rect">
            <a:avLst/>
          </a:prstGeom>
        </p:spPr>
        <p:txBody>
          <a:bodyPr wrap="square">
            <a:spAutoFit/>
          </a:bodyPr>
          <a:lstStyle/>
          <a:p>
            <a:r>
              <a:rPr lang="en-US" sz="2400" b="1" dirty="0"/>
              <a:t>“The community is really something that we are willing to invest in in order to maintain because that’s the strength of the school…it is the strength of the </a:t>
            </a:r>
            <a:r>
              <a:rPr lang="en-US" sz="2400" b="1" dirty="0" smtClean="0"/>
              <a:t>school.” </a:t>
            </a:r>
            <a:endParaRPr lang="en-US" sz="2400" dirty="0"/>
          </a:p>
          <a:p>
            <a:r>
              <a:rPr lang="en-US" sz="2400" b="1" i="1" dirty="0"/>
              <a:t>(Director of Advancement, Global Collegiate School) </a:t>
            </a:r>
            <a:endParaRPr lang="en-US" sz="2400" dirty="0">
              <a:latin typeface="Corbel" pitchFamily="34" charset="0"/>
            </a:endParaRPr>
          </a:p>
        </p:txBody>
      </p:sp>
      <p:sp>
        <p:nvSpPr>
          <p:cNvPr id="39" name="Rectangle 38"/>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50" name="TextBox 49"/>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51" name="TextBox 50"/>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52" name="Rounded Rectangle 51"/>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4" name="Rounded Rectangle 53"/>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374871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40"/>
                                        </p:tgtEl>
                                      </p:cBhvr>
                                    </p:animEffect>
                                    <p:set>
                                      <p:cBhvr>
                                        <p:cTn id="24" dur="1" fill="hold">
                                          <p:stCondLst>
                                            <p:cond delay="499"/>
                                          </p:stCondLst>
                                        </p:cTn>
                                        <p:tgtEl>
                                          <p:spTgt spid="40"/>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42"/>
                                        </p:tgtEl>
                                      </p:cBhvr>
                                    </p:animEffect>
                                    <p:set>
                                      <p:cBhvr>
                                        <p:cTn id="27" dur="1" fill="hold">
                                          <p:stCondLst>
                                            <p:cond delay="499"/>
                                          </p:stCondLst>
                                        </p:cTn>
                                        <p:tgtEl>
                                          <p:spTgt spid="42"/>
                                        </p:tgtEl>
                                        <p:attrNameLst>
                                          <p:attrName>style.visibility</p:attrName>
                                        </p:attrNameLst>
                                      </p:cBhvr>
                                      <p:to>
                                        <p:strVal val="hidden"/>
                                      </p:to>
                                    </p:set>
                                  </p:childTnLst>
                                </p:cTn>
                              </p:par>
                              <p:par>
                                <p:cTn id="28" presetID="42" presetClass="path" presetSubtype="0" accel="50000" decel="50000" fill="hold" grpId="1" nodeType="withEffect">
                                  <p:stCondLst>
                                    <p:cond delay="0"/>
                                  </p:stCondLst>
                                  <p:childTnLst>
                                    <p:animMotion origin="layout" path="M 0 4.81481E-6 L 0 0.61064 " pathEditMode="relative" rAng="0" ptsTypes="AA">
                                      <p:cBhvr>
                                        <p:cTn id="29" dur="2000" fill="hold"/>
                                        <p:tgtEl>
                                          <p:spTgt spid="41"/>
                                        </p:tgtEl>
                                        <p:attrNameLst>
                                          <p:attrName>ppt_x</p:attrName>
                                          <p:attrName>ppt_y</p:attrName>
                                        </p:attrNameLst>
                                      </p:cBhvr>
                                      <p:rCtr x="0" y="30532"/>
                                    </p:animMotion>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childTnLst>
                          </p:cTn>
                        </p:par>
                        <p:par>
                          <p:cTn id="37" fill="hold">
                            <p:stCondLst>
                              <p:cond delay="2500"/>
                            </p:stCondLst>
                            <p:childTnLst>
                              <p:par>
                                <p:cTn id="38" presetID="10" presetClass="entr" presetSubtype="0" fill="hold" grpId="0" nodeType="afterEffect">
                                  <p:stCondLst>
                                    <p:cond delay="400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animBg="1"/>
      <p:bldP spid="42" grpId="1" animBg="1"/>
      <p:bldP spid="44" grpId="0"/>
      <p:bldP spid="4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3" name="TextBox 22"/>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sp>
        <p:nvSpPr>
          <p:cNvPr id="40" name="TextBox 39"/>
          <p:cNvSpPr txBox="1"/>
          <p:nvPr/>
        </p:nvSpPr>
        <p:spPr>
          <a:xfrm>
            <a:off x="990600" y="607366"/>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Leadership</a:t>
            </a:r>
            <a:endParaRPr lang="en-US" sz="2400" dirty="0">
              <a:solidFill>
                <a:schemeClr val="bg1"/>
              </a:solidFill>
            </a:endParaRPr>
          </a:p>
        </p:txBody>
      </p:sp>
      <p:sp>
        <p:nvSpPr>
          <p:cNvPr id="41" name="TextBox 40"/>
          <p:cNvSpPr txBox="1"/>
          <p:nvPr/>
        </p:nvSpPr>
        <p:spPr>
          <a:xfrm>
            <a:off x="990600" y="1297112"/>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Community</a:t>
            </a:r>
            <a:endParaRPr lang="en-US" sz="2400" dirty="0">
              <a:solidFill>
                <a:schemeClr val="bg1"/>
              </a:solidFill>
            </a:endParaRPr>
          </a:p>
        </p:txBody>
      </p:sp>
      <p:sp>
        <p:nvSpPr>
          <p:cNvPr id="42" name="TextBox 41"/>
          <p:cNvSpPr txBox="1"/>
          <p:nvPr/>
        </p:nvSpPr>
        <p:spPr>
          <a:xfrm>
            <a:off x="990600" y="1978966"/>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Continued Growth</a:t>
            </a:r>
            <a:endParaRPr lang="en-US" sz="2400" dirty="0">
              <a:solidFill>
                <a:schemeClr val="bg1"/>
              </a:solidFill>
            </a:endParaRPr>
          </a:p>
        </p:txBody>
      </p:sp>
      <p:sp>
        <p:nvSpPr>
          <p:cNvPr id="43" name="Rectangle 42"/>
          <p:cNvSpPr/>
          <p:nvPr/>
        </p:nvSpPr>
        <p:spPr>
          <a:xfrm>
            <a:off x="685800" y="292655"/>
            <a:ext cx="6248400" cy="2308324"/>
          </a:xfrm>
          <a:prstGeom prst="rect">
            <a:avLst/>
          </a:prstGeom>
        </p:spPr>
        <p:txBody>
          <a:bodyPr wrap="square">
            <a:spAutoFit/>
          </a:bodyPr>
          <a:lstStyle/>
          <a:p>
            <a:r>
              <a:rPr lang="en-US" sz="2400" b="1" dirty="0">
                <a:latin typeface="Corbel" pitchFamily="34" charset="0"/>
              </a:rPr>
              <a:t>“If you aren’t growing, you’re dying. Our school has taken advantage of the economy and continued to launch capital campaigns, to raise money for ongoing athletic programs, for arts, and land expansion.” </a:t>
            </a:r>
            <a:endParaRPr lang="en-US" sz="2400" dirty="0">
              <a:latin typeface="Corbel" pitchFamily="34" charset="0"/>
            </a:endParaRPr>
          </a:p>
          <a:p>
            <a:r>
              <a:rPr lang="en-US" sz="2400" b="1" i="1" dirty="0">
                <a:latin typeface="Corbel" pitchFamily="34" charset="0"/>
              </a:rPr>
              <a:t>(Assistant Head of Upper School, RCDS) </a:t>
            </a:r>
            <a:endParaRPr lang="en-US" sz="2400" dirty="0">
              <a:latin typeface="Corbel" pitchFamily="34" charset="0"/>
            </a:endParaRPr>
          </a:p>
        </p:txBody>
      </p:sp>
      <p:cxnSp>
        <p:nvCxnSpPr>
          <p:cNvPr id="44" name="Straight Connector 43"/>
          <p:cNvCxnSpPr/>
          <p:nvPr/>
        </p:nvCxnSpPr>
        <p:spPr>
          <a:xfrm flipH="1">
            <a:off x="1539586" y="2602954"/>
            <a:ext cx="4236027"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45" name="Rectangle 44"/>
          <p:cNvSpPr/>
          <p:nvPr/>
        </p:nvSpPr>
        <p:spPr>
          <a:xfrm>
            <a:off x="775856" y="2703611"/>
            <a:ext cx="6400800" cy="2800767"/>
          </a:xfrm>
          <a:prstGeom prst="rect">
            <a:avLst/>
          </a:prstGeom>
        </p:spPr>
        <p:txBody>
          <a:bodyPr wrap="square">
            <a:spAutoFit/>
          </a:bodyPr>
          <a:lstStyle/>
          <a:p>
            <a:r>
              <a:rPr lang="en-US" sz="2200" b="1" dirty="0">
                <a:latin typeface="Corbel" pitchFamily="34" charset="0"/>
              </a:rPr>
              <a:t>“Sometimes, the most beautiful flowers grow in manure. Some of the best professional development we can have is from each other. And so it was not that professional development stopped… the way we delivered it stopped. Focusing it to be internal helped the community to </a:t>
            </a:r>
            <a:r>
              <a:rPr lang="en-US" sz="2200" b="1" dirty="0" smtClean="0">
                <a:latin typeface="Corbel" pitchFamily="34" charset="0"/>
              </a:rPr>
              <a:t>grow.” </a:t>
            </a:r>
            <a:endParaRPr lang="en-US" sz="2200" dirty="0">
              <a:latin typeface="Corbel" pitchFamily="34" charset="0"/>
            </a:endParaRPr>
          </a:p>
          <a:p>
            <a:r>
              <a:rPr lang="en-US" sz="2200" b="1" i="1" dirty="0">
                <a:latin typeface="Corbel" pitchFamily="34" charset="0"/>
              </a:rPr>
              <a:t>(Teacher, Global Collegiate School) </a:t>
            </a:r>
            <a:endParaRPr lang="en-US" sz="2200" dirty="0">
              <a:latin typeface="Corbel" pitchFamily="34" charset="0"/>
            </a:endParaRPr>
          </a:p>
        </p:txBody>
      </p:sp>
      <p:sp>
        <p:nvSpPr>
          <p:cNvPr id="39" name="Rectangle 38"/>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50" name="TextBox 49"/>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51" name="TextBox 50"/>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52" name="Rounded Rectangle 51"/>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4" name="Rounded Rectangle 53"/>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374871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1" nodeType="clickEffect">
                                  <p:stCondLst>
                                    <p:cond delay="0"/>
                                  </p:stCondLst>
                                  <p:childTnLst>
                                    <p:animMotion origin="layout" path="M 0 -2.22222E-6 L 0 0.52222 " pathEditMode="relative" rAng="0" ptsTypes="AA">
                                      <p:cBhvr>
                                        <p:cTn id="23" dur="2000" fill="hold"/>
                                        <p:tgtEl>
                                          <p:spTgt spid="42"/>
                                        </p:tgtEl>
                                        <p:attrNameLst>
                                          <p:attrName>ppt_x</p:attrName>
                                          <p:attrName>ppt_y</p:attrName>
                                        </p:attrNameLst>
                                      </p:cBhvr>
                                      <p:rCtr x="0" y="26111"/>
                                    </p:animMotion>
                                  </p:childTnLst>
                                </p:cTn>
                              </p:par>
                              <p:par>
                                <p:cTn id="24" presetID="10" presetClass="exit" presetSubtype="0" fill="hold" grpId="1" nodeType="withEffect">
                                  <p:stCondLst>
                                    <p:cond delay="0"/>
                                  </p:stCondLst>
                                  <p:childTnLst>
                                    <p:animEffect transition="out" filter="fade">
                                      <p:cBhvr>
                                        <p:cTn id="25" dur="500"/>
                                        <p:tgtEl>
                                          <p:spTgt spid="40"/>
                                        </p:tgtEl>
                                      </p:cBhvr>
                                    </p:animEffect>
                                    <p:set>
                                      <p:cBhvr>
                                        <p:cTn id="26" dur="1" fill="hold">
                                          <p:stCondLst>
                                            <p:cond delay="499"/>
                                          </p:stCondLst>
                                        </p:cTn>
                                        <p:tgtEl>
                                          <p:spTgt spid="40"/>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41"/>
                                        </p:tgtEl>
                                      </p:cBhvr>
                                    </p:animEffect>
                                    <p:set>
                                      <p:cBhvr>
                                        <p:cTn id="29" dur="1" fill="hold">
                                          <p:stCondLst>
                                            <p:cond delay="499"/>
                                          </p:stCondLst>
                                        </p:cTn>
                                        <p:tgtEl>
                                          <p:spTgt spid="41"/>
                                        </p:tgtEl>
                                        <p:attrNameLst>
                                          <p:attrName>style.visibility</p:attrName>
                                        </p:attrNameLst>
                                      </p:cBhvr>
                                      <p:to>
                                        <p:strVal val="hidden"/>
                                      </p:to>
                                    </p:se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childTnLst>
                          </p:cTn>
                        </p:par>
                        <p:par>
                          <p:cTn id="37" fill="hold">
                            <p:stCondLst>
                              <p:cond delay="2500"/>
                            </p:stCondLst>
                            <p:childTnLst>
                              <p:par>
                                <p:cTn id="38" presetID="10" presetClass="entr" presetSubtype="0" fill="hold" grpId="0" nodeType="afterEffect">
                                  <p:stCondLst>
                                    <p:cond delay="400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animBg="1"/>
      <p:bldP spid="42" grpId="1" animBg="1"/>
      <p:bldP spid="43" grpId="0"/>
      <p:bldP spid="4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5"/>
          <p:cNvSpPr>
            <a:spLocks noChangeArrowheads="1"/>
          </p:cNvSpPr>
          <p:nvPr/>
        </p:nvSpPr>
        <p:spPr bwMode="auto">
          <a:xfrm>
            <a:off x="2743200" y="2425031"/>
            <a:ext cx="1981200" cy="1981200"/>
          </a:xfrm>
          <a:prstGeom prst="ellipse">
            <a:avLst/>
          </a:prstGeom>
          <a:solidFill>
            <a:schemeClr val="accent3">
              <a:lumMod val="75000"/>
            </a:schemeClr>
          </a:solidFill>
          <a:ln w="9525">
            <a:solidFill>
              <a:schemeClr val="tx1"/>
            </a:solidFill>
            <a:round/>
            <a:headEnd/>
            <a:tailEnd/>
          </a:ln>
        </p:spPr>
        <p:txBody>
          <a:bodyPr wrap="none" anchor="ctr"/>
          <a:lstStyle/>
          <a:p>
            <a:endParaRPr lang="en-US"/>
          </a:p>
        </p:txBody>
      </p:sp>
      <p:sp>
        <p:nvSpPr>
          <p:cNvPr id="22" name="TextBox 5"/>
          <p:cNvSpPr txBox="1">
            <a:spLocks noChangeArrowheads="1"/>
          </p:cNvSpPr>
          <p:nvPr/>
        </p:nvSpPr>
        <p:spPr bwMode="auto">
          <a:xfrm>
            <a:off x="2819400" y="3054640"/>
            <a:ext cx="182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en-US" sz="2000" b="1" dirty="0" smtClean="0"/>
              <a:t>Further Research</a:t>
            </a:r>
            <a:endParaRPr lang="en-US" sz="2000" b="1" dirty="0"/>
          </a:p>
        </p:txBody>
      </p:sp>
      <p:sp>
        <p:nvSpPr>
          <p:cNvPr id="23" name="TextBox 22"/>
          <p:cNvSpPr txBox="1"/>
          <p:nvPr/>
        </p:nvSpPr>
        <p:spPr>
          <a:xfrm>
            <a:off x="1600200" y="2592975"/>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1. Independent vs. private schools</a:t>
            </a:r>
            <a:endParaRPr lang="en-US" sz="2400" dirty="0">
              <a:solidFill>
                <a:schemeClr val="bg1"/>
              </a:solidFill>
            </a:endParaRPr>
          </a:p>
        </p:txBody>
      </p:sp>
      <p:sp>
        <p:nvSpPr>
          <p:cNvPr id="39" name="TextBox 38"/>
          <p:cNvSpPr txBox="1"/>
          <p:nvPr/>
        </p:nvSpPr>
        <p:spPr>
          <a:xfrm>
            <a:off x="1600200" y="3282721"/>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2. Enrollment shifts</a:t>
            </a:r>
            <a:endParaRPr lang="en-US" sz="2400" dirty="0">
              <a:solidFill>
                <a:schemeClr val="bg1"/>
              </a:solidFill>
            </a:endParaRPr>
          </a:p>
        </p:txBody>
      </p:sp>
      <p:sp>
        <p:nvSpPr>
          <p:cNvPr id="40" name="TextBox 39"/>
          <p:cNvSpPr txBox="1"/>
          <p:nvPr/>
        </p:nvSpPr>
        <p:spPr>
          <a:xfrm>
            <a:off x="1600200" y="3964575"/>
            <a:ext cx="5334000" cy="830997"/>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a:solidFill>
                  <a:schemeClr val="bg1"/>
                </a:solidFill>
              </a:rPr>
              <a:t>3</a:t>
            </a:r>
            <a:r>
              <a:rPr lang="en-US" sz="2400" b="1" dirty="0" smtClean="0">
                <a:solidFill>
                  <a:schemeClr val="bg1"/>
                </a:solidFill>
              </a:rPr>
              <a:t>. Effects of/on </a:t>
            </a:r>
            <a:r>
              <a:rPr lang="en-US" sz="2400" b="1" dirty="0">
                <a:solidFill>
                  <a:schemeClr val="bg1"/>
                </a:solidFill>
              </a:rPr>
              <a:t>t</a:t>
            </a:r>
            <a:r>
              <a:rPr lang="en-US" sz="2400" b="1" dirty="0" smtClean="0">
                <a:solidFill>
                  <a:schemeClr val="bg1"/>
                </a:solidFill>
              </a:rPr>
              <a:t>eacher retention, teacher workload, class size, life cycle</a:t>
            </a:r>
            <a:endParaRPr lang="en-US" sz="2400" dirty="0">
              <a:solidFill>
                <a:schemeClr val="bg1"/>
              </a:solidFill>
            </a:endParaRPr>
          </a:p>
        </p:txBody>
      </p:sp>
      <p:sp>
        <p:nvSpPr>
          <p:cNvPr id="41" name="Rectangle 40"/>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7554192" y="2666999"/>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6" name="TextBox 45"/>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7" name="TextBox 46"/>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8" name="Rounded Rectangle 47"/>
          <p:cNvSpPr/>
          <p:nvPr/>
        </p:nvSpPr>
        <p:spPr>
          <a:xfrm>
            <a:off x="7554192" y="3429000"/>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0" name="Rounded Rectangle 49"/>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168778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2000"/>
                                        <p:tgtEl>
                                          <p:spTgt spid="20"/>
                                        </p:tgtEl>
                                      </p:cBhvr>
                                    </p:animEffect>
                                  </p:childTnLst>
                                </p:cTn>
                              </p:par>
                            </p:childTnLst>
                          </p:cTn>
                        </p:par>
                        <p:par>
                          <p:cTn id="11" fill="hold">
                            <p:stCondLst>
                              <p:cond delay="2000"/>
                            </p:stCondLst>
                            <p:childTnLst>
                              <p:par>
                                <p:cTn id="12" presetID="1" presetClass="emph" presetSubtype="2" fill="hold" nodeType="afterEffect">
                                  <p:stCondLst>
                                    <p:cond delay="0"/>
                                  </p:stCondLst>
                                  <p:childTnLst>
                                    <p:animClr clrSpc="rgb" dir="cw">
                                      <p:cBhvr>
                                        <p:cTn id="13" dur="1500" fill="hold"/>
                                        <p:tgtEl>
                                          <p:spTgt spid="20"/>
                                        </p:tgtEl>
                                        <p:attrNameLst>
                                          <p:attrName>fillcolor</p:attrName>
                                        </p:attrNameLst>
                                      </p:cBhvr>
                                      <p:to>
                                        <a:srgbClr val="E5E18F"/>
                                      </p:to>
                                    </p:animClr>
                                    <p:set>
                                      <p:cBhvr>
                                        <p:cTn id="14" dur="1500" fill="hold"/>
                                        <p:tgtEl>
                                          <p:spTgt spid="20"/>
                                        </p:tgtEl>
                                        <p:attrNameLst>
                                          <p:attrName>fill.type</p:attrName>
                                        </p:attrNameLst>
                                      </p:cBhvr>
                                      <p:to>
                                        <p:strVal val="solid"/>
                                      </p:to>
                                    </p:set>
                                    <p:set>
                                      <p:cBhvr>
                                        <p:cTn id="15" dur="1500" fill="hold"/>
                                        <p:tgtEl>
                                          <p:spTgt spid="20"/>
                                        </p:tgtEl>
                                        <p:attrNameLst>
                                          <p:attrName>fill.on</p:attrName>
                                        </p:attrNameLst>
                                      </p:cBhvr>
                                      <p:to>
                                        <p:strVal val="true"/>
                                      </p:to>
                                    </p:set>
                                  </p:childTnLst>
                                </p:cTn>
                              </p:par>
                              <p:par>
                                <p:cTn id="16" presetID="56" presetClass="path" presetSubtype="0" accel="50000" decel="50000" fill="hold" grpId="1" nodeType="withEffect">
                                  <p:stCondLst>
                                    <p:cond delay="0"/>
                                  </p:stCondLst>
                                  <p:childTnLst>
                                    <p:animMotion origin="layout" path="M -3.33333E-6 -7.40741E-7 L -0.26666 -0.31921 " pathEditMode="relative" rAng="0" ptsTypes="AA">
                                      <p:cBhvr>
                                        <p:cTn id="17" dur="2000" fill="hold"/>
                                        <p:tgtEl>
                                          <p:spTgt spid="22"/>
                                        </p:tgtEl>
                                        <p:attrNameLst>
                                          <p:attrName>ppt_x</p:attrName>
                                          <p:attrName>ppt_y</p:attrName>
                                        </p:attrNameLst>
                                      </p:cBhvr>
                                      <p:rCtr x="-13333" y="-15972"/>
                                    </p:animMotion>
                                  </p:childTnLst>
                                </p:cTn>
                              </p:par>
                              <p:par>
                                <p:cTn id="18" presetID="56" presetClass="path" presetSubtype="0" accel="50000" decel="50000" fill="hold" grpId="1" nodeType="withEffect">
                                  <p:stCondLst>
                                    <p:cond delay="0"/>
                                  </p:stCondLst>
                                  <p:childTnLst>
                                    <p:animMotion origin="layout" path="M -3.33333E-6 1.85185E-6 L -0.26666 -0.32037 " pathEditMode="relative" rAng="0" ptsTypes="AA">
                                      <p:cBhvr>
                                        <p:cTn id="19" dur="2000" fill="hold"/>
                                        <p:tgtEl>
                                          <p:spTgt spid="20"/>
                                        </p:tgtEl>
                                        <p:attrNameLst>
                                          <p:attrName>ppt_x</p:attrName>
                                          <p:attrName>ppt_y</p:attrName>
                                        </p:attrNameLst>
                                      </p:cBhvr>
                                      <p:rCtr x="-13333" y="-16019"/>
                                    </p:animMotion>
                                  </p:childTnLst>
                                </p:cTn>
                              </p:par>
                              <p:par>
                                <p:cTn id="20" presetID="3" presetClass="emph" presetSubtype="2" fill="hold" grpId="2" nodeType="withEffect">
                                  <p:stCondLst>
                                    <p:cond delay="0"/>
                                  </p:stCondLst>
                                  <p:childTnLst>
                                    <p:animClr clrSpc="rgb" dir="cw">
                                      <p:cBhvr override="childStyle">
                                        <p:cTn id="21" dur="2000" fill="hold"/>
                                        <p:tgtEl>
                                          <p:spTgt spid="22"/>
                                        </p:tgtEl>
                                        <p:attrNameLst>
                                          <p:attrName>style.color</p:attrName>
                                        </p:attrNameLst>
                                      </p:cBhvr>
                                      <p:to>
                                        <a:schemeClr val="bg1"/>
                                      </p:to>
                                    </p:animClr>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1000"/>
                                        <p:tgtEl>
                                          <p:spTgt spid="39"/>
                                        </p:tgtEl>
                                      </p:cBhvr>
                                    </p:animEffect>
                                    <p:anim calcmode="lin" valueType="num">
                                      <p:cBhvr>
                                        <p:cTn id="34" dur="1000" fill="hold"/>
                                        <p:tgtEl>
                                          <p:spTgt spid="39"/>
                                        </p:tgtEl>
                                        <p:attrNameLst>
                                          <p:attrName>ppt_x</p:attrName>
                                        </p:attrNameLst>
                                      </p:cBhvr>
                                      <p:tavLst>
                                        <p:tav tm="0">
                                          <p:val>
                                            <p:strVal val="#ppt_x"/>
                                          </p:val>
                                        </p:tav>
                                        <p:tav tm="100000">
                                          <p:val>
                                            <p:strVal val="#ppt_x"/>
                                          </p:val>
                                        </p:tav>
                                      </p:tavLst>
                                    </p:anim>
                                    <p:anim calcmode="lin" valueType="num">
                                      <p:cBhvr>
                                        <p:cTn id="3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2" grpId="0"/>
      <p:bldP spid="22" grpId="1"/>
      <p:bldP spid="22" grpId="2"/>
      <p:bldP spid="23" grpId="0" animBg="1"/>
      <p:bldP spid="39" grpId="0" animBg="1"/>
      <p:bldP spid="4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5"/>
          <p:cNvSpPr>
            <a:spLocks noChangeArrowheads="1"/>
          </p:cNvSpPr>
          <p:nvPr/>
        </p:nvSpPr>
        <p:spPr bwMode="auto">
          <a:xfrm>
            <a:off x="2743200" y="2425031"/>
            <a:ext cx="1981200" cy="1981200"/>
          </a:xfrm>
          <a:prstGeom prst="ellipse">
            <a:avLst/>
          </a:prstGeom>
          <a:solidFill>
            <a:schemeClr val="accent3">
              <a:lumMod val="75000"/>
            </a:schemeClr>
          </a:solidFill>
          <a:ln w="9525">
            <a:solidFill>
              <a:schemeClr val="tx1"/>
            </a:solidFill>
            <a:round/>
            <a:headEnd/>
            <a:tailEnd/>
          </a:ln>
        </p:spPr>
        <p:txBody>
          <a:bodyPr wrap="none" anchor="ctr"/>
          <a:lstStyle/>
          <a:p>
            <a:endParaRPr lang="en-US"/>
          </a:p>
        </p:txBody>
      </p:sp>
      <p:sp>
        <p:nvSpPr>
          <p:cNvPr id="22" name="TextBox 5"/>
          <p:cNvSpPr txBox="1">
            <a:spLocks noChangeArrowheads="1"/>
          </p:cNvSpPr>
          <p:nvPr/>
        </p:nvSpPr>
        <p:spPr bwMode="auto">
          <a:xfrm>
            <a:off x="2819400" y="3237011"/>
            <a:ext cx="182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en-US" sz="2000" b="1" dirty="0" smtClean="0"/>
              <a:t>NAIS</a:t>
            </a:r>
            <a:endParaRPr lang="en-US" sz="2000" b="1" dirty="0"/>
          </a:p>
        </p:txBody>
      </p:sp>
      <p:sp>
        <p:nvSpPr>
          <p:cNvPr id="39" name="TextBox 38"/>
          <p:cNvSpPr txBox="1"/>
          <p:nvPr/>
        </p:nvSpPr>
        <p:spPr>
          <a:xfrm>
            <a:off x="1676400" y="2592975"/>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1. Financial aid and admissions</a:t>
            </a:r>
            <a:endParaRPr lang="en-US" sz="2400" dirty="0">
              <a:solidFill>
                <a:schemeClr val="bg1"/>
              </a:solidFill>
            </a:endParaRPr>
          </a:p>
        </p:txBody>
      </p:sp>
      <p:sp>
        <p:nvSpPr>
          <p:cNvPr id="40" name="TextBox 39"/>
          <p:cNvSpPr txBox="1"/>
          <p:nvPr/>
        </p:nvSpPr>
        <p:spPr>
          <a:xfrm>
            <a:off x="1676400" y="3282721"/>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2. Student populations</a:t>
            </a:r>
            <a:endParaRPr lang="en-US" sz="2400" dirty="0">
              <a:solidFill>
                <a:schemeClr val="bg1"/>
              </a:solidFill>
            </a:endParaRPr>
          </a:p>
        </p:txBody>
      </p:sp>
      <p:sp>
        <p:nvSpPr>
          <p:cNvPr id="46" name="TextBox 45"/>
          <p:cNvSpPr txBox="1"/>
          <p:nvPr/>
        </p:nvSpPr>
        <p:spPr>
          <a:xfrm>
            <a:off x="1676400" y="3964575"/>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a:solidFill>
                  <a:schemeClr val="bg1"/>
                </a:solidFill>
              </a:rPr>
              <a:t>3</a:t>
            </a:r>
            <a:r>
              <a:rPr lang="en-US" sz="2400" b="1" dirty="0" smtClean="0">
                <a:solidFill>
                  <a:schemeClr val="bg1"/>
                </a:solidFill>
              </a:rPr>
              <a:t>. Parent organizations</a:t>
            </a:r>
            <a:endParaRPr lang="en-US" sz="2400" dirty="0">
              <a:solidFill>
                <a:schemeClr val="bg1"/>
              </a:solidFill>
            </a:endParaRPr>
          </a:p>
        </p:txBody>
      </p:sp>
      <p:sp>
        <p:nvSpPr>
          <p:cNvPr id="47" name="TextBox 46"/>
          <p:cNvSpPr txBox="1"/>
          <p:nvPr/>
        </p:nvSpPr>
        <p:spPr>
          <a:xfrm>
            <a:off x="1676400" y="4622149"/>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4. Data from non-independent schools</a:t>
            </a:r>
            <a:endParaRPr lang="en-US" sz="2400" dirty="0">
              <a:solidFill>
                <a:schemeClr val="bg1"/>
              </a:solidFill>
            </a:endParaRPr>
          </a:p>
        </p:txBody>
      </p:sp>
      <p:sp>
        <p:nvSpPr>
          <p:cNvPr id="48" name="TextBox 47"/>
          <p:cNvSpPr txBox="1"/>
          <p:nvPr/>
        </p:nvSpPr>
        <p:spPr>
          <a:xfrm>
            <a:off x="1676400" y="5304003"/>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5. More data from independent schools</a:t>
            </a:r>
            <a:endParaRPr lang="en-US" sz="2400" dirty="0">
              <a:solidFill>
                <a:schemeClr val="bg1"/>
              </a:solidFill>
            </a:endParaRPr>
          </a:p>
        </p:txBody>
      </p:sp>
      <p:sp>
        <p:nvSpPr>
          <p:cNvPr id="55" name="Rectangle 54"/>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7554192" y="2666999"/>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60" name="TextBox 59"/>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61" name="TextBox 60"/>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62" name="Rounded Rectangle 61"/>
          <p:cNvSpPr/>
          <p:nvPr/>
        </p:nvSpPr>
        <p:spPr>
          <a:xfrm>
            <a:off x="7554192" y="3429000"/>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64" name="Rounded Rectangle 63"/>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45441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2000"/>
                                        <p:tgtEl>
                                          <p:spTgt spid="20"/>
                                        </p:tgtEl>
                                      </p:cBhvr>
                                    </p:animEffect>
                                  </p:childTnLst>
                                </p:cTn>
                              </p:par>
                            </p:childTnLst>
                          </p:cTn>
                        </p:par>
                        <p:par>
                          <p:cTn id="11" fill="hold">
                            <p:stCondLst>
                              <p:cond delay="2000"/>
                            </p:stCondLst>
                            <p:childTnLst>
                              <p:par>
                                <p:cTn id="12" presetID="1" presetClass="emph" presetSubtype="2" fill="hold" nodeType="afterEffect">
                                  <p:stCondLst>
                                    <p:cond delay="0"/>
                                  </p:stCondLst>
                                  <p:childTnLst>
                                    <p:animClr clrSpc="rgb" dir="cw">
                                      <p:cBhvr>
                                        <p:cTn id="13" dur="1500" fill="hold"/>
                                        <p:tgtEl>
                                          <p:spTgt spid="20"/>
                                        </p:tgtEl>
                                        <p:attrNameLst>
                                          <p:attrName>fillcolor</p:attrName>
                                        </p:attrNameLst>
                                      </p:cBhvr>
                                      <p:to>
                                        <a:srgbClr val="E5E18F"/>
                                      </p:to>
                                    </p:animClr>
                                    <p:set>
                                      <p:cBhvr>
                                        <p:cTn id="14" dur="1500" fill="hold"/>
                                        <p:tgtEl>
                                          <p:spTgt spid="20"/>
                                        </p:tgtEl>
                                        <p:attrNameLst>
                                          <p:attrName>fill.type</p:attrName>
                                        </p:attrNameLst>
                                      </p:cBhvr>
                                      <p:to>
                                        <p:strVal val="solid"/>
                                      </p:to>
                                    </p:set>
                                    <p:set>
                                      <p:cBhvr>
                                        <p:cTn id="15" dur="1500" fill="hold"/>
                                        <p:tgtEl>
                                          <p:spTgt spid="20"/>
                                        </p:tgtEl>
                                        <p:attrNameLst>
                                          <p:attrName>fill.on</p:attrName>
                                        </p:attrNameLst>
                                      </p:cBhvr>
                                      <p:to>
                                        <p:strVal val="true"/>
                                      </p:to>
                                    </p:set>
                                  </p:childTnLst>
                                </p:cTn>
                              </p:par>
                              <p:par>
                                <p:cTn id="16" presetID="56" presetClass="path" presetSubtype="0" accel="50000" decel="50000" fill="hold" grpId="1" nodeType="withEffect">
                                  <p:stCondLst>
                                    <p:cond delay="0"/>
                                  </p:stCondLst>
                                  <p:childTnLst>
                                    <p:animMotion origin="layout" path="M -3.33333E-6 -7.40741E-7 L -0.26666 -0.31921 " pathEditMode="relative" rAng="0" ptsTypes="AA">
                                      <p:cBhvr>
                                        <p:cTn id="17" dur="2000" fill="hold"/>
                                        <p:tgtEl>
                                          <p:spTgt spid="22"/>
                                        </p:tgtEl>
                                        <p:attrNameLst>
                                          <p:attrName>ppt_x</p:attrName>
                                          <p:attrName>ppt_y</p:attrName>
                                        </p:attrNameLst>
                                      </p:cBhvr>
                                      <p:rCtr x="-13333" y="-15972"/>
                                    </p:animMotion>
                                  </p:childTnLst>
                                </p:cTn>
                              </p:par>
                              <p:par>
                                <p:cTn id="18" presetID="56" presetClass="path" presetSubtype="0" accel="50000" decel="50000" fill="hold" grpId="1" nodeType="withEffect">
                                  <p:stCondLst>
                                    <p:cond delay="0"/>
                                  </p:stCondLst>
                                  <p:childTnLst>
                                    <p:animMotion origin="layout" path="M -3.33333E-6 1.85185E-6 L -0.26666 -0.32037 " pathEditMode="relative" rAng="0" ptsTypes="AA">
                                      <p:cBhvr>
                                        <p:cTn id="19" dur="2000" fill="hold"/>
                                        <p:tgtEl>
                                          <p:spTgt spid="20"/>
                                        </p:tgtEl>
                                        <p:attrNameLst>
                                          <p:attrName>ppt_x</p:attrName>
                                          <p:attrName>ppt_y</p:attrName>
                                        </p:attrNameLst>
                                      </p:cBhvr>
                                      <p:rCtr x="-13333" y="-16019"/>
                                    </p:animMotion>
                                  </p:childTnLst>
                                </p:cTn>
                              </p:par>
                              <p:par>
                                <p:cTn id="20" presetID="3" presetClass="emph" presetSubtype="2" fill="hold" grpId="2" nodeType="withEffect">
                                  <p:stCondLst>
                                    <p:cond delay="0"/>
                                  </p:stCondLst>
                                  <p:childTnLst>
                                    <p:animClr clrSpc="rgb" dir="cw">
                                      <p:cBhvr override="childStyle">
                                        <p:cTn id="21" dur="2000" fill="hold"/>
                                        <p:tgtEl>
                                          <p:spTgt spid="22"/>
                                        </p:tgtEl>
                                        <p:attrNameLst>
                                          <p:attrName>style.color</p:attrName>
                                        </p:attrNameLst>
                                      </p:cBhvr>
                                      <p:to>
                                        <a:schemeClr val="bg1"/>
                                      </p:to>
                                    </p:animClr>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anim calcmode="lin" valueType="num">
                                      <p:cBhvr>
                                        <p:cTn id="27" dur="1000" fill="hold"/>
                                        <p:tgtEl>
                                          <p:spTgt spid="39"/>
                                        </p:tgtEl>
                                        <p:attrNameLst>
                                          <p:attrName>ppt_x</p:attrName>
                                        </p:attrNameLst>
                                      </p:cBhvr>
                                      <p:tavLst>
                                        <p:tav tm="0">
                                          <p:val>
                                            <p:strVal val="#ppt_x"/>
                                          </p:val>
                                        </p:tav>
                                        <p:tav tm="100000">
                                          <p:val>
                                            <p:strVal val="#ppt_x"/>
                                          </p:val>
                                        </p:tav>
                                      </p:tavLst>
                                    </p:anim>
                                    <p:anim calcmode="lin" valueType="num">
                                      <p:cBhvr>
                                        <p:cTn id="2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1000"/>
                                        <p:tgtEl>
                                          <p:spTgt spid="46"/>
                                        </p:tgtEl>
                                      </p:cBhvr>
                                    </p:animEffect>
                                    <p:anim calcmode="lin" valueType="num">
                                      <p:cBhvr>
                                        <p:cTn id="41" dur="1000" fill="hold"/>
                                        <p:tgtEl>
                                          <p:spTgt spid="46"/>
                                        </p:tgtEl>
                                        <p:attrNameLst>
                                          <p:attrName>ppt_x</p:attrName>
                                        </p:attrNameLst>
                                      </p:cBhvr>
                                      <p:tavLst>
                                        <p:tav tm="0">
                                          <p:val>
                                            <p:strVal val="#ppt_x"/>
                                          </p:val>
                                        </p:tav>
                                        <p:tav tm="100000">
                                          <p:val>
                                            <p:strVal val="#ppt_x"/>
                                          </p:val>
                                        </p:tav>
                                      </p:tavLst>
                                    </p:anim>
                                    <p:anim calcmode="lin" valueType="num">
                                      <p:cBhvr>
                                        <p:cTn id="4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1000"/>
                                        <p:tgtEl>
                                          <p:spTgt spid="47"/>
                                        </p:tgtEl>
                                      </p:cBhvr>
                                    </p:animEffect>
                                    <p:anim calcmode="lin" valueType="num">
                                      <p:cBhvr>
                                        <p:cTn id="48" dur="1000" fill="hold"/>
                                        <p:tgtEl>
                                          <p:spTgt spid="47"/>
                                        </p:tgtEl>
                                        <p:attrNameLst>
                                          <p:attrName>ppt_x</p:attrName>
                                        </p:attrNameLst>
                                      </p:cBhvr>
                                      <p:tavLst>
                                        <p:tav tm="0">
                                          <p:val>
                                            <p:strVal val="#ppt_x"/>
                                          </p:val>
                                        </p:tav>
                                        <p:tav tm="100000">
                                          <p:val>
                                            <p:strVal val="#ppt_x"/>
                                          </p:val>
                                        </p:tav>
                                      </p:tavLst>
                                    </p:anim>
                                    <p:anim calcmode="lin" valueType="num">
                                      <p:cBhvr>
                                        <p:cTn id="4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1000"/>
                                        <p:tgtEl>
                                          <p:spTgt spid="48"/>
                                        </p:tgtEl>
                                      </p:cBhvr>
                                    </p:animEffect>
                                    <p:anim calcmode="lin" valueType="num">
                                      <p:cBhvr>
                                        <p:cTn id="55" dur="1000" fill="hold"/>
                                        <p:tgtEl>
                                          <p:spTgt spid="48"/>
                                        </p:tgtEl>
                                        <p:attrNameLst>
                                          <p:attrName>ppt_x</p:attrName>
                                        </p:attrNameLst>
                                      </p:cBhvr>
                                      <p:tavLst>
                                        <p:tav tm="0">
                                          <p:val>
                                            <p:strVal val="#ppt_x"/>
                                          </p:val>
                                        </p:tav>
                                        <p:tav tm="100000">
                                          <p:val>
                                            <p:strVal val="#ppt_x"/>
                                          </p:val>
                                        </p:tav>
                                      </p:tavLst>
                                    </p:anim>
                                    <p:anim calcmode="lin" valueType="num">
                                      <p:cBhvr>
                                        <p:cTn id="5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2" grpId="0"/>
      <p:bldP spid="22" grpId="1"/>
      <p:bldP spid="22" grpId="2"/>
      <p:bldP spid="39" grpId="0" animBg="1"/>
      <p:bldP spid="40" grpId="0" animBg="1"/>
      <p:bldP spid="46" grpId="0" animBg="1"/>
      <p:bldP spid="47" grpId="0" animBg="1"/>
      <p:bldP spid="4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5"/>
          <p:cNvSpPr>
            <a:spLocks noChangeArrowheads="1"/>
          </p:cNvSpPr>
          <p:nvPr/>
        </p:nvSpPr>
        <p:spPr bwMode="auto">
          <a:xfrm>
            <a:off x="2743200" y="2425031"/>
            <a:ext cx="1981200" cy="1981200"/>
          </a:xfrm>
          <a:prstGeom prst="ellipse">
            <a:avLst/>
          </a:prstGeom>
          <a:solidFill>
            <a:schemeClr val="accent3">
              <a:lumMod val="75000"/>
            </a:schemeClr>
          </a:solidFill>
          <a:ln w="9525">
            <a:solidFill>
              <a:schemeClr val="tx1"/>
            </a:solidFill>
            <a:round/>
            <a:headEnd/>
            <a:tailEnd/>
          </a:ln>
        </p:spPr>
        <p:txBody>
          <a:bodyPr wrap="none" anchor="ctr"/>
          <a:lstStyle/>
          <a:p>
            <a:endParaRPr lang="en-US"/>
          </a:p>
        </p:txBody>
      </p:sp>
      <p:sp>
        <p:nvSpPr>
          <p:cNvPr id="22" name="TextBox 5"/>
          <p:cNvSpPr txBox="1">
            <a:spLocks noChangeArrowheads="1"/>
          </p:cNvSpPr>
          <p:nvPr/>
        </p:nvSpPr>
        <p:spPr bwMode="auto">
          <a:xfrm>
            <a:off x="2819400" y="3054640"/>
            <a:ext cx="182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en-US" sz="2000" b="1" dirty="0" smtClean="0"/>
              <a:t>NAIS members</a:t>
            </a:r>
            <a:endParaRPr lang="en-US" sz="2000" b="1" dirty="0"/>
          </a:p>
        </p:txBody>
      </p:sp>
      <p:sp>
        <p:nvSpPr>
          <p:cNvPr id="41" name="TextBox 40"/>
          <p:cNvSpPr txBox="1"/>
          <p:nvPr/>
        </p:nvSpPr>
        <p:spPr>
          <a:xfrm>
            <a:off x="1981200" y="222646"/>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1. Plan for financial aid and admissions</a:t>
            </a:r>
            <a:endParaRPr lang="en-US" sz="2400" dirty="0">
              <a:solidFill>
                <a:schemeClr val="bg1"/>
              </a:solidFill>
            </a:endParaRPr>
          </a:p>
        </p:txBody>
      </p:sp>
      <p:sp>
        <p:nvSpPr>
          <p:cNvPr id="42" name="TextBox 41"/>
          <p:cNvSpPr txBox="1"/>
          <p:nvPr/>
        </p:nvSpPr>
        <p:spPr>
          <a:xfrm>
            <a:off x="1981200" y="912392"/>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2. Plan early and prudently</a:t>
            </a:r>
            <a:endParaRPr lang="en-US" sz="2400" dirty="0">
              <a:solidFill>
                <a:schemeClr val="bg1"/>
              </a:solidFill>
            </a:endParaRPr>
          </a:p>
        </p:txBody>
      </p:sp>
      <p:sp>
        <p:nvSpPr>
          <p:cNvPr id="43" name="TextBox 42"/>
          <p:cNvSpPr txBox="1"/>
          <p:nvPr/>
        </p:nvSpPr>
        <p:spPr>
          <a:xfrm>
            <a:off x="1981200" y="1594246"/>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a:solidFill>
                  <a:schemeClr val="bg1"/>
                </a:solidFill>
              </a:rPr>
              <a:t>3</a:t>
            </a:r>
            <a:r>
              <a:rPr lang="en-US" sz="2400" b="1" dirty="0" smtClean="0">
                <a:solidFill>
                  <a:schemeClr val="bg1"/>
                </a:solidFill>
              </a:rPr>
              <a:t>. Consider new populations</a:t>
            </a:r>
            <a:endParaRPr lang="en-US" sz="2400" dirty="0">
              <a:solidFill>
                <a:schemeClr val="bg1"/>
              </a:solidFill>
            </a:endParaRPr>
          </a:p>
        </p:txBody>
      </p:sp>
      <p:sp>
        <p:nvSpPr>
          <p:cNvPr id="44" name="TextBox 43"/>
          <p:cNvSpPr txBox="1"/>
          <p:nvPr/>
        </p:nvSpPr>
        <p:spPr>
          <a:xfrm>
            <a:off x="1981200" y="2251820"/>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4. Continue to set goals</a:t>
            </a:r>
            <a:endParaRPr lang="en-US" sz="2400" dirty="0">
              <a:solidFill>
                <a:schemeClr val="bg1"/>
              </a:solidFill>
            </a:endParaRPr>
          </a:p>
        </p:txBody>
      </p:sp>
      <p:sp>
        <p:nvSpPr>
          <p:cNvPr id="45" name="TextBox 44"/>
          <p:cNvSpPr txBox="1"/>
          <p:nvPr/>
        </p:nvSpPr>
        <p:spPr>
          <a:xfrm>
            <a:off x="1981200" y="2933674"/>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5. Invest in social media</a:t>
            </a:r>
            <a:endParaRPr lang="en-US" sz="2400" dirty="0">
              <a:solidFill>
                <a:schemeClr val="bg1"/>
              </a:solidFill>
            </a:endParaRPr>
          </a:p>
        </p:txBody>
      </p:sp>
      <p:sp>
        <p:nvSpPr>
          <p:cNvPr id="39" name="TextBox 38"/>
          <p:cNvSpPr txBox="1"/>
          <p:nvPr/>
        </p:nvSpPr>
        <p:spPr>
          <a:xfrm>
            <a:off x="1981200" y="3570495"/>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6. Watch entry grade enrollment</a:t>
            </a:r>
            <a:endParaRPr lang="en-US" sz="2400" dirty="0">
              <a:solidFill>
                <a:schemeClr val="bg1"/>
              </a:solidFill>
            </a:endParaRPr>
          </a:p>
        </p:txBody>
      </p:sp>
      <p:sp>
        <p:nvSpPr>
          <p:cNvPr id="40" name="TextBox 39"/>
          <p:cNvSpPr txBox="1"/>
          <p:nvPr/>
        </p:nvSpPr>
        <p:spPr>
          <a:xfrm>
            <a:off x="1981200" y="4260241"/>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7. Promote organizational learning</a:t>
            </a:r>
            <a:endParaRPr lang="en-US" sz="2400" dirty="0">
              <a:solidFill>
                <a:schemeClr val="bg1"/>
              </a:solidFill>
            </a:endParaRPr>
          </a:p>
        </p:txBody>
      </p:sp>
      <p:sp>
        <p:nvSpPr>
          <p:cNvPr id="46" name="TextBox 45"/>
          <p:cNvSpPr txBox="1"/>
          <p:nvPr/>
        </p:nvSpPr>
        <p:spPr>
          <a:xfrm>
            <a:off x="1981200" y="4942095"/>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8. Benchmark thoughtfully</a:t>
            </a:r>
            <a:endParaRPr lang="en-US" sz="2400" dirty="0">
              <a:solidFill>
                <a:schemeClr val="bg1"/>
              </a:solidFill>
            </a:endParaRPr>
          </a:p>
        </p:txBody>
      </p:sp>
      <p:sp>
        <p:nvSpPr>
          <p:cNvPr id="47" name="TextBox 46"/>
          <p:cNvSpPr txBox="1"/>
          <p:nvPr/>
        </p:nvSpPr>
        <p:spPr>
          <a:xfrm>
            <a:off x="1981200" y="5599669"/>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9. Focus on community</a:t>
            </a:r>
            <a:endParaRPr lang="en-US" sz="2400" dirty="0">
              <a:solidFill>
                <a:schemeClr val="bg1"/>
              </a:solidFill>
            </a:endParaRPr>
          </a:p>
        </p:txBody>
      </p:sp>
      <p:sp>
        <p:nvSpPr>
          <p:cNvPr id="48" name="TextBox 47"/>
          <p:cNvSpPr txBox="1"/>
          <p:nvPr/>
        </p:nvSpPr>
        <p:spPr>
          <a:xfrm>
            <a:off x="1981200" y="6281523"/>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10. Stay true to the mission</a:t>
            </a:r>
            <a:endParaRPr lang="en-US" sz="2400" dirty="0">
              <a:solidFill>
                <a:schemeClr val="bg1"/>
              </a:solidFill>
            </a:endParaRPr>
          </a:p>
        </p:txBody>
      </p:sp>
      <p:sp>
        <p:nvSpPr>
          <p:cNvPr id="49" name="Rectangle 48"/>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7554192" y="2666999"/>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54" name="TextBox 53"/>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55" name="TextBox 54"/>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56" name="Rounded Rectangle 55"/>
          <p:cNvSpPr/>
          <p:nvPr/>
        </p:nvSpPr>
        <p:spPr>
          <a:xfrm>
            <a:off x="7554192" y="3429000"/>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8" name="Rounded Rectangle 57"/>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178916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2000"/>
                                        <p:tgtEl>
                                          <p:spTgt spid="20"/>
                                        </p:tgtEl>
                                      </p:cBhvr>
                                    </p:animEffect>
                                  </p:childTnLst>
                                </p:cTn>
                              </p:par>
                            </p:childTnLst>
                          </p:cTn>
                        </p:par>
                        <p:par>
                          <p:cTn id="11" fill="hold">
                            <p:stCondLst>
                              <p:cond delay="2000"/>
                            </p:stCondLst>
                            <p:childTnLst>
                              <p:par>
                                <p:cTn id="12" presetID="1" presetClass="emph" presetSubtype="2" fill="hold" nodeType="afterEffect">
                                  <p:stCondLst>
                                    <p:cond delay="0"/>
                                  </p:stCondLst>
                                  <p:childTnLst>
                                    <p:animClr clrSpc="rgb" dir="cw">
                                      <p:cBhvr>
                                        <p:cTn id="13" dur="1500" fill="hold"/>
                                        <p:tgtEl>
                                          <p:spTgt spid="20"/>
                                        </p:tgtEl>
                                        <p:attrNameLst>
                                          <p:attrName>fillcolor</p:attrName>
                                        </p:attrNameLst>
                                      </p:cBhvr>
                                      <p:to>
                                        <a:srgbClr val="E5E18F"/>
                                      </p:to>
                                    </p:animClr>
                                    <p:set>
                                      <p:cBhvr>
                                        <p:cTn id="14" dur="1500" fill="hold"/>
                                        <p:tgtEl>
                                          <p:spTgt spid="20"/>
                                        </p:tgtEl>
                                        <p:attrNameLst>
                                          <p:attrName>fill.type</p:attrName>
                                        </p:attrNameLst>
                                      </p:cBhvr>
                                      <p:to>
                                        <p:strVal val="solid"/>
                                      </p:to>
                                    </p:set>
                                    <p:set>
                                      <p:cBhvr>
                                        <p:cTn id="15" dur="1500" fill="hold"/>
                                        <p:tgtEl>
                                          <p:spTgt spid="20"/>
                                        </p:tgtEl>
                                        <p:attrNameLst>
                                          <p:attrName>fill.on</p:attrName>
                                        </p:attrNameLst>
                                      </p:cBhvr>
                                      <p:to>
                                        <p:strVal val="true"/>
                                      </p:to>
                                    </p:set>
                                  </p:childTnLst>
                                </p:cTn>
                              </p:par>
                              <p:par>
                                <p:cTn id="16" presetID="56" presetClass="path" presetSubtype="0" accel="50000" decel="50000" fill="hold" grpId="1" nodeType="withEffect">
                                  <p:stCondLst>
                                    <p:cond delay="0"/>
                                  </p:stCondLst>
                                  <p:childTnLst>
                                    <p:animMotion origin="layout" path="M -3.33333E-6 -7.40741E-7 L -0.26666 -0.31921 " pathEditMode="relative" rAng="0" ptsTypes="AA">
                                      <p:cBhvr>
                                        <p:cTn id="17" dur="2000" fill="hold"/>
                                        <p:tgtEl>
                                          <p:spTgt spid="22"/>
                                        </p:tgtEl>
                                        <p:attrNameLst>
                                          <p:attrName>ppt_x</p:attrName>
                                          <p:attrName>ppt_y</p:attrName>
                                        </p:attrNameLst>
                                      </p:cBhvr>
                                      <p:rCtr x="-13333" y="-15972"/>
                                    </p:animMotion>
                                  </p:childTnLst>
                                </p:cTn>
                              </p:par>
                              <p:par>
                                <p:cTn id="18" presetID="56" presetClass="path" presetSubtype="0" accel="50000" decel="50000" fill="hold" grpId="1" nodeType="withEffect">
                                  <p:stCondLst>
                                    <p:cond delay="0"/>
                                  </p:stCondLst>
                                  <p:childTnLst>
                                    <p:animMotion origin="layout" path="M -3.33333E-6 1.85185E-6 L -0.26666 -0.32037 " pathEditMode="relative" rAng="0" ptsTypes="AA">
                                      <p:cBhvr>
                                        <p:cTn id="19" dur="2000" fill="hold"/>
                                        <p:tgtEl>
                                          <p:spTgt spid="20"/>
                                        </p:tgtEl>
                                        <p:attrNameLst>
                                          <p:attrName>ppt_x</p:attrName>
                                          <p:attrName>ppt_y</p:attrName>
                                        </p:attrNameLst>
                                      </p:cBhvr>
                                      <p:rCtr x="-13333" y="-16019"/>
                                    </p:animMotion>
                                  </p:childTnLst>
                                </p:cTn>
                              </p:par>
                              <p:par>
                                <p:cTn id="20" presetID="3" presetClass="emph" presetSubtype="2" fill="hold" grpId="2" nodeType="withEffect">
                                  <p:stCondLst>
                                    <p:cond delay="0"/>
                                  </p:stCondLst>
                                  <p:childTnLst>
                                    <p:animClr clrSpc="rgb" dir="cw">
                                      <p:cBhvr override="childStyle">
                                        <p:cTn id="21" dur="2000" fill="hold"/>
                                        <p:tgtEl>
                                          <p:spTgt spid="22"/>
                                        </p:tgtEl>
                                        <p:attrNameLst>
                                          <p:attrName>style.color</p:attrName>
                                        </p:attrNameLst>
                                      </p:cBhvr>
                                      <p:to>
                                        <a:schemeClr val="bg1"/>
                                      </p:to>
                                    </p:animClr>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1000"/>
                                        <p:tgtEl>
                                          <p:spTgt spid="41"/>
                                        </p:tgtEl>
                                      </p:cBhvr>
                                    </p:animEffect>
                                    <p:anim calcmode="lin" valueType="num">
                                      <p:cBhvr>
                                        <p:cTn id="27" dur="1000" fill="hold"/>
                                        <p:tgtEl>
                                          <p:spTgt spid="41"/>
                                        </p:tgtEl>
                                        <p:attrNameLst>
                                          <p:attrName>ppt_x</p:attrName>
                                        </p:attrNameLst>
                                      </p:cBhvr>
                                      <p:tavLst>
                                        <p:tav tm="0">
                                          <p:val>
                                            <p:strVal val="#ppt_x"/>
                                          </p:val>
                                        </p:tav>
                                        <p:tav tm="100000">
                                          <p:val>
                                            <p:strVal val="#ppt_x"/>
                                          </p:val>
                                        </p:tav>
                                      </p:tavLst>
                                    </p:anim>
                                    <p:anim calcmode="lin" valueType="num">
                                      <p:cBhvr>
                                        <p:cTn id="2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1000"/>
                                        <p:tgtEl>
                                          <p:spTgt spid="43"/>
                                        </p:tgtEl>
                                      </p:cBhvr>
                                    </p:animEffect>
                                    <p:anim calcmode="lin" valueType="num">
                                      <p:cBhvr>
                                        <p:cTn id="41" dur="1000" fill="hold"/>
                                        <p:tgtEl>
                                          <p:spTgt spid="43"/>
                                        </p:tgtEl>
                                        <p:attrNameLst>
                                          <p:attrName>ppt_x</p:attrName>
                                        </p:attrNameLst>
                                      </p:cBhvr>
                                      <p:tavLst>
                                        <p:tav tm="0">
                                          <p:val>
                                            <p:strVal val="#ppt_x"/>
                                          </p:val>
                                        </p:tav>
                                        <p:tav tm="100000">
                                          <p:val>
                                            <p:strVal val="#ppt_x"/>
                                          </p:val>
                                        </p:tav>
                                      </p:tavLst>
                                    </p:anim>
                                    <p:anim calcmode="lin" valueType="num">
                                      <p:cBhvr>
                                        <p:cTn id="4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1000"/>
                                        <p:tgtEl>
                                          <p:spTgt spid="44"/>
                                        </p:tgtEl>
                                      </p:cBhvr>
                                    </p:animEffect>
                                    <p:anim calcmode="lin" valueType="num">
                                      <p:cBhvr>
                                        <p:cTn id="48" dur="1000" fill="hold"/>
                                        <p:tgtEl>
                                          <p:spTgt spid="44"/>
                                        </p:tgtEl>
                                        <p:attrNameLst>
                                          <p:attrName>ppt_x</p:attrName>
                                        </p:attrNameLst>
                                      </p:cBhvr>
                                      <p:tavLst>
                                        <p:tav tm="0">
                                          <p:val>
                                            <p:strVal val="#ppt_x"/>
                                          </p:val>
                                        </p:tav>
                                        <p:tav tm="100000">
                                          <p:val>
                                            <p:strVal val="#ppt_x"/>
                                          </p:val>
                                        </p:tav>
                                      </p:tavLst>
                                    </p:anim>
                                    <p:anim calcmode="lin" valueType="num">
                                      <p:cBhvr>
                                        <p:cTn id="4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1000"/>
                                        <p:tgtEl>
                                          <p:spTgt spid="46"/>
                                        </p:tgtEl>
                                      </p:cBhvr>
                                    </p:animEffect>
                                    <p:anim calcmode="lin" valueType="num">
                                      <p:cBhvr>
                                        <p:cTn id="76" dur="1000" fill="hold"/>
                                        <p:tgtEl>
                                          <p:spTgt spid="46"/>
                                        </p:tgtEl>
                                        <p:attrNameLst>
                                          <p:attrName>ppt_x</p:attrName>
                                        </p:attrNameLst>
                                      </p:cBhvr>
                                      <p:tavLst>
                                        <p:tav tm="0">
                                          <p:val>
                                            <p:strVal val="#ppt_x"/>
                                          </p:val>
                                        </p:tav>
                                        <p:tav tm="100000">
                                          <p:val>
                                            <p:strVal val="#ppt_x"/>
                                          </p:val>
                                        </p:tav>
                                      </p:tavLst>
                                    </p:anim>
                                    <p:anim calcmode="lin" valueType="num">
                                      <p:cBhvr>
                                        <p:cTn id="7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fade">
                                      <p:cBhvr>
                                        <p:cTn id="89" dur="1000"/>
                                        <p:tgtEl>
                                          <p:spTgt spid="48"/>
                                        </p:tgtEl>
                                      </p:cBhvr>
                                    </p:animEffect>
                                    <p:anim calcmode="lin" valueType="num">
                                      <p:cBhvr>
                                        <p:cTn id="90" dur="1000" fill="hold"/>
                                        <p:tgtEl>
                                          <p:spTgt spid="48"/>
                                        </p:tgtEl>
                                        <p:attrNameLst>
                                          <p:attrName>ppt_x</p:attrName>
                                        </p:attrNameLst>
                                      </p:cBhvr>
                                      <p:tavLst>
                                        <p:tav tm="0">
                                          <p:val>
                                            <p:strVal val="#ppt_x"/>
                                          </p:val>
                                        </p:tav>
                                        <p:tav tm="100000">
                                          <p:val>
                                            <p:strVal val="#ppt_x"/>
                                          </p:val>
                                        </p:tav>
                                      </p:tavLst>
                                    </p:anim>
                                    <p:anim calcmode="lin" valueType="num">
                                      <p:cBhvr>
                                        <p:cTn id="91"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2" grpId="0"/>
      <p:bldP spid="22" grpId="1"/>
      <p:bldP spid="22" grpId="2"/>
      <p:bldP spid="41" grpId="0" animBg="1"/>
      <p:bldP spid="42" grpId="0" animBg="1"/>
      <p:bldP spid="43" grpId="0" animBg="1"/>
      <p:bldP spid="44" grpId="0" animBg="1"/>
      <p:bldP spid="45" grpId="0" animBg="1"/>
      <p:bldP spid="39" grpId="0" animBg="1"/>
      <p:bldP spid="40" grpId="0" animBg="1"/>
      <p:bldP spid="46" grpId="0" animBg="1"/>
      <p:bldP spid="47" grpId="0" animBg="1"/>
      <p:bldP spid="4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5"/>
          <p:cNvSpPr>
            <a:spLocks noChangeArrowheads="1"/>
          </p:cNvSpPr>
          <p:nvPr/>
        </p:nvSpPr>
        <p:spPr bwMode="auto">
          <a:xfrm>
            <a:off x="2743200" y="2425031"/>
            <a:ext cx="1981200" cy="1981200"/>
          </a:xfrm>
          <a:prstGeom prst="ellipse">
            <a:avLst/>
          </a:prstGeom>
          <a:solidFill>
            <a:srgbClr val="CDCD8F"/>
          </a:solidFill>
          <a:ln w="9525">
            <a:solidFill>
              <a:schemeClr val="tx1"/>
            </a:solidFill>
            <a:round/>
            <a:headEnd/>
            <a:tailEnd/>
          </a:ln>
        </p:spPr>
        <p:txBody>
          <a:bodyPr wrap="none" anchor="ctr"/>
          <a:lstStyle/>
          <a:p>
            <a:endParaRPr lang="en-US"/>
          </a:p>
        </p:txBody>
      </p:sp>
      <p:sp>
        <p:nvSpPr>
          <p:cNvPr id="20" name="TextBox 5"/>
          <p:cNvSpPr txBox="1">
            <a:spLocks noChangeArrowheads="1"/>
          </p:cNvSpPr>
          <p:nvPr/>
        </p:nvSpPr>
        <p:spPr bwMode="auto">
          <a:xfrm>
            <a:off x="2819400" y="3228945"/>
            <a:ext cx="1905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en-US" sz="2000" b="1" dirty="0" smtClean="0">
                <a:solidFill>
                  <a:schemeClr val="bg1"/>
                </a:solidFill>
              </a:rPr>
              <a:t>Questions?</a:t>
            </a:r>
            <a:endParaRPr lang="en-US" sz="2000" b="1" dirty="0">
              <a:solidFill>
                <a:schemeClr val="bg1"/>
              </a:solidFill>
            </a:endParaRPr>
          </a:p>
        </p:txBody>
      </p:sp>
      <p:sp>
        <p:nvSpPr>
          <p:cNvPr id="48" name="Rectangle 47"/>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7554192" y="2666999"/>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53" name="TextBox 52"/>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54" name="TextBox 53"/>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55" name="Rounded Rectangle 54"/>
          <p:cNvSpPr/>
          <p:nvPr/>
        </p:nvSpPr>
        <p:spPr>
          <a:xfrm>
            <a:off x="7554192" y="3429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7" name="Rounded Rectangle 56"/>
          <p:cNvSpPr/>
          <p:nvPr/>
        </p:nvSpPr>
        <p:spPr>
          <a:xfrm>
            <a:off x="7554192" y="4190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
        <p:nvSpPr>
          <p:cNvPr id="2" name="Rectangle 1"/>
          <p:cNvSpPr/>
          <p:nvPr/>
        </p:nvSpPr>
        <p:spPr>
          <a:xfrm>
            <a:off x="1524000" y="5867400"/>
            <a:ext cx="4874732" cy="523220"/>
          </a:xfrm>
          <a:prstGeom prst="rect">
            <a:avLst/>
          </a:prstGeom>
        </p:spPr>
        <p:txBody>
          <a:bodyPr wrap="none">
            <a:spAutoFit/>
          </a:bodyPr>
          <a:lstStyle/>
          <a:p>
            <a:r>
              <a:rPr lang="en-US" sz="2800" dirty="0">
                <a:solidFill>
                  <a:schemeClr val="accent3">
                    <a:lumMod val="40000"/>
                    <a:lumOff val="60000"/>
                  </a:schemeClr>
                </a:solidFill>
              </a:rPr>
              <a:t>http://rushgilmore.weebly.com/</a:t>
            </a:r>
          </a:p>
        </p:txBody>
      </p:sp>
    </p:spTree>
    <p:extLst>
      <p:ext uri="{BB962C8B-B14F-4D97-AF65-F5344CB8AC3E}">
        <p14:creationId xmlns:p14="http://schemas.microsoft.com/office/powerpoint/2010/main" val="168778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childTnLst>
                          </p:cTn>
                        </p:par>
                        <p:par>
                          <p:cTn id="11" fill="hold">
                            <p:stCondLst>
                              <p:cond delay="2000"/>
                            </p:stCondLst>
                            <p:childTnLst>
                              <p:par>
                                <p:cTn id="12" presetID="1" presetClass="emph" presetSubtype="2" fill="hold" nodeType="afterEffect">
                                  <p:stCondLst>
                                    <p:cond delay="0"/>
                                  </p:stCondLst>
                                  <p:childTnLst>
                                    <p:animClr clrSpc="rgb" dir="cw">
                                      <p:cBhvr>
                                        <p:cTn id="13" dur="1500" fill="hold"/>
                                        <p:tgtEl>
                                          <p:spTgt spid="19"/>
                                        </p:tgtEl>
                                        <p:attrNameLst>
                                          <p:attrName>fillcolor</p:attrName>
                                        </p:attrNameLst>
                                      </p:cBhvr>
                                      <p:to>
                                        <a:srgbClr val="669900"/>
                                      </p:to>
                                    </p:animClr>
                                    <p:set>
                                      <p:cBhvr>
                                        <p:cTn id="14" dur="1500" fill="hold"/>
                                        <p:tgtEl>
                                          <p:spTgt spid="19"/>
                                        </p:tgtEl>
                                        <p:attrNameLst>
                                          <p:attrName>fill.type</p:attrName>
                                        </p:attrNameLst>
                                      </p:cBhvr>
                                      <p:to>
                                        <p:strVal val="solid"/>
                                      </p:to>
                                    </p:set>
                                    <p:set>
                                      <p:cBhvr>
                                        <p:cTn id="15" dur="1500" fill="hold"/>
                                        <p:tgtEl>
                                          <p:spTgt spid="19"/>
                                        </p:tgtEl>
                                        <p:attrNameLst>
                                          <p:attrName>fill.on</p:attrName>
                                        </p:attrNameLst>
                                      </p:cBhvr>
                                      <p:to>
                                        <p:strVal val="true"/>
                                      </p:to>
                                    </p:set>
                                  </p:childTnLst>
                                </p:cTn>
                              </p:par>
                              <p:par>
                                <p:cTn id="16" presetID="3" presetClass="emph" presetSubtype="2" fill="hold" grpId="2" nodeType="withEffect">
                                  <p:stCondLst>
                                    <p:cond delay="0"/>
                                  </p:stCondLst>
                                  <p:childTnLst>
                                    <p:animClr clrSpc="rgb" dir="cw">
                                      <p:cBhvr override="childStyle">
                                        <p:cTn id="17" dur="2000" fill="hold"/>
                                        <p:tgtEl>
                                          <p:spTgt spid="20"/>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0" grpId="2"/>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mrush:Dropbox:Capstone Files:Tables and Charts:JPGS of tables:All Tables_Page_01.jpg"/>
          <p:cNvPicPr/>
          <p:nvPr/>
        </p:nvPicPr>
        <p:blipFill rotWithShape="1">
          <a:blip r:embed="rId2">
            <a:extLst>
              <a:ext uri="{28A0092B-C50C-407E-A947-70E740481C1C}">
                <a14:useLocalDpi xmlns:a14="http://schemas.microsoft.com/office/drawing/2010/main" val="0"/>
              </a:ext>
            </a:extLst>
          </a:blip>
          <a:srcRect l="-1" r="-3213"/>
          <a:stretch/>
        </p:blipFill>
        <p:spPr bwMode="auto">
          <a:xfrm rot="5400000">
            <a:off x="495297" y="-1409699"/>
            <a:ext cx="8305801" cy="100583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5328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mrush:Dropbox:Capstone Files:Tables and Charts:JPGS of tables:All Tables_Page_02.jpg"/>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95299" y="-1409701"/>
            <a:ext cx="8991600" cy="10744202"/>
          </a:xfrm>
          <a:prstGeom prst="rect">
            <a:avLst/>
          </a:prstGeom>
          <a:noFill/>
          <a:ln>
            <a:noFill/>
          </a:ln>
        </p:spPr>
      </p:pic>
    </p:spTree>
    <p:extLst>
      <p:ext uri="{BB962C8B-B14F-4D97-AF65-F5344CB8AC3E}">
        <p14:creationId xmlns:p14="http://schemas.microsoft.com/office/powerpoint/2010/main" val="391544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mrush:Dropbox:Capstone Files:Tables and Charts:JPGS of tables:All Tables_Page_03.jpg"/>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6199" y="-838202"/>
            <a:ext cx="9372599" cy="10287004"/>
          </a:xfrm>
          <a:prstGeom prst="rect">
            <a:avLst/>
          </a:prstGeom>
          <a:noFill/>
          <a:ln>
            <a:noFill/>
          </a:ln>
        </p:spPr>
      </p:pic>
    </p:spTree>
    <p:extLst>
      <p:ext uri="{BB962C8B-B14F-4D97-AF65-F5344CB8AC3E}">
        <p14:creationId xmlns:p14="http://schemas.microsoft.com/office/powerpoint/2010/main" val="355229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mrush:Dropbox:Capstone Files:Tables and Charts:JPGS of tables:All Tables_Page_04.jpg"/>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699" y="-1104900"/>
            <a:ext cx="8915398" cy="10210802"/>
          </a:xfrm>
          <a:prstGeom prst="rect">
            <a:avLst/>
          </a:prstGeom>
          <a:noFill/>
          <a:ln>
            <a:noFill/>
          </a:ln>
        </p:spPr>
      </p:pic>
    </p:spTree>
    <p:extLst>
      <p:ext uri="{BB962C8B-B14F-4D97-AF65-F5344CB8AC3E}">
        <p14:creationId xmlns:p14="http://schemas.microsoft.com/office/powerpoint/2010/main" val="167595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5"/>
          <p:cNvSpPr>
            <a:spLocks noChangeArrowheads="1"/>
          </p:cNvSpPr>
          <p:nvPr/>
        </p:nvSpPr>
        <p:spPr bwMode="auto">
          <a:xfrm>
            <a:off x="138545" y="805537"/>
            <a:ext cx="1981200" cy="1981200"/>
          </a:xfrm>
          <a:prstGeom prst="ellipse">
            <a:avLst/>
          </a:prstGeom>
          <a:solidFill>
            <a:schemeClr val="accent3">
              <a:lumMod val="75000"/>
            </a:schemeClr>
          </a:solidFill>
          <a:ln w="9525">
            <a:solidFill>
              <a:schemeClr val="tx1"/>
            </a:solidFill>
            <a:round/>
            <a:headEnd/>
            <a:tailEnd/>
          </a:ln>
        </p:spPr>
        <p:txBody>
          <a:bodyPr wrap="none" anchor="ctr"/>
          <a:lstStyle/>
          <a:p>
            <a:endParaRPr lang="en-US"/>
          </a:p>
        </p:txBody>
      </p:sp>
      <p:sp>
        <p:nvSpPr>
          <p:cNvPr id="23" name="TextBox 5"/>
          <p:cNvSpPr txBox="1">
            <a:spLocks noChangeArrowheads="1"/>
          </p:cNvSpPr>
          <p:nvPr/>
        </p:nvSpPr>
        <p:spPr bwMode="auto">
          <a:xfrm>
            <a:off x="214745" y="1435146"/>
            <a:ext cx="182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en-US" sz="2000" b="1" dirty="0" smtClean="0"/>
              <a:t>NAIS Database</a:t>
            </a:r>
            <a:endParaRPr lang="en-US" sz="2000" b="1" dirty="0"/>
          </a:p>
        </p:txBody>
      </p:sp>
      <p:sp>
        <p:nvSpPr>
          <p:cNvPr id="43" name="Oval 5"/>
          <p:cNvSpPr>
            <a:spLocks noChangeArrowheads="1"/>
          </p:cNvSpPr>
          <p:nvPr/>
        </p:nvSpPr>
        <p:spPr bwMode="auto">
          <a:xfrm>
            <a:off x="2514600" y="838199"/>
            <a:ext cx="1981200" cy="1981200"/>
          </a:xfrm>
          <a:prstGeom prst="ellipse">
            <a:avLst/>
          </a:prstGeom>
          <a:solidFill>
            <a:schemeClr val="accent3">
              <a:lumMod val="75000"/>
            </a:schemeClr>
          </a:solidFill>
          <a:ln w="9525">
            <a:solidFill>
              <a:schemeClr val="tx1"/>
            </a:solidFill>
            <a:round/>
            <a:headEnd/>
            <a:tailEnd/>
          </a:ln>
        </p:spPr>
        <p:txBody>
          <a:bodyPr wrap="none" anchor="ctr"/>
          <a:lstStyle/>
          <a:p>
            <a:endParaRPr lang="en-US"/>
          </a:p>
        </p:txBody>
      </p:sp>
      <p:sp>
        <p:nvSpPr>
          <p:cNvPr id="44" name="TextBox 5"/>
          <p:cNvSpPr txBox="1">
            <a:spLocks noChangeArrowheads="1"/>
          </p:cNvSpPr>
          <p:nvPr/>
        </p:nvSpPr>
        <p:spPr bwMode="auto">
          <a:xfrm>
            <a:off x="2590800" y="1146619"/>
            <a:ext cx="1828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en-US" sz="2000" b="1" dirty="0" smtClean="0"/>
              <a:t>Survey</a:t>
            </a:r>
          </a:p>
          <a:p>
            <a:pPr algn="ctr" eaLnBrk="1" hangingPunct="1"/>
            <a:r>
              <a:rPr lang="en-US" sz="2000" b="1" dirty="0" smtClean="0"/>
              <a:t>(Heads and Business Managers)</a:t>
            </a:r>
            <a:endParaRPr lang="en-US" sz="2000" b="1" dirty="0"/>
          </a:p>
        </p:txBody>
      </p:sp>
      <p:sp>
        <p:nvSpPr>
          <p:cNvPr id="45" name="Oval 5"/>
          <p:cNvSpPr>
            <a:spLocks noChangeArrowheads="1"/>
          </p:cNvSpPr>
          <p:nvPr/>
        </p:nvSpPr>
        <p:spPr bwMode="auto">
          <a:xfrm>
            <a:off x="4876800" y="798489"/>
            <a:ext cx="1981200" cy="1981200"/>
          </a:xfrm>
          <a:prstGeom prst="ellipse">
            <a:avLst/>
          </a:prstGeom>
          <a:solidFill>
            <a:schemeClr val="accent3">
              <a:lumMod val="75000"/>
            </a:schemeClr>
          </a:solidFill>
          <a:ln w="9525">
            <a:solidFill>
              <a:schemeClr val="tx1"/>
            </a:solidFill>
            <a:round/>
            <a:headEnd/>
            <a:tailEnd/>
          </a:ln>
        </p:spPr>
        <p:txBody>
          <a:bodyPr wrap="none" anchor="ctr"/>
          <a:lstStyle/>
          <a:p>
            <a:endParaRPr lang="en-US"/>
          </a:p>
        </p:txBody>
      </p:sp>
      <p:sp>
        <p:nvSpPr>
          <p:cNvPr id="46" name="TextBox 5"/>
          <p:cNvSpPr txBox="1">
            <a:spLocks noChangeArrowheads="1"/>
          </p:cNvSpPr>
          <p:nvPr/>
        </p:nvSpPr>
        <p:spPr bwMode="auto">
          <a:xfrm>
            <a:off x="4953000" y="1447347"/>
            <a:ext cx="182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en-US" sz="2000" b="1" dirty="0" smtClean="0"/>
              <a:t>School Site Visits</a:t>
            </a:r>
            <a:endParaRPr lang="en-US" sz="2000" b="1" dirty="0"/>
          </a:p>
        </p:txBody>
      </p:sp>
      <p:sp>
        <p:nvSpPr>
          <p:cNvPr id="47" name="TextBox 46"/>
          <p:cNvSpPr txBox="1"/>
          <p:nvPr/>
        </p:nvSpPr>
        <p:spPr>
          <a:xfrm>
            <a:off x="360216" y="4014840"/>
            <a:ext cx="1572491" cy="646331"/>
          </a:xfrm>
          <a:prstGeom prst="rect">
            <a:avLst/>
          </a:prstGeom>
          <a:solidFill>
            <a:srgbClr val="CDCD8F"/>
          </a:solidFill>
          <a:ln>
            <a:solidFill>
              <a:schemeClr val="accent3">
                <a:lumMod val="50000"/>
              </a:schemeClr>
            </a:solidFill>
          </a:ln>
        </p:spPr>
        <p:txBody>
          <a:bodyPr wrap="square" rtlCol="0">
            <a:spAutoFit/>
          </a:bodyPr>
          <a:lstStyle/>
          <a:p>
            <a:pPr lvl="0"/>
            <a:r>
              <a:rPr lang="en-US" b="1" dirty="0" smtClean="0">
                <a:solidFill>
                  <a:schemeClr val="bg1"/>
                </a:solidFill>
              </a:rPr>
              <a:t>Matched data </a:t>
            </a:r>
          </a:p>
          <a:p>
            <a:pPr lvl="0" algn="ctr"/>
            <a:r>
              <a:rPr lang="en-US" b="1" dirty="0" smtClean="0">
                <a:solidFill>
                  <a:schemeClr val="bg1"/>
                </a:solidFill>
              </a:rPr>
              <a:t>2005-2010</a:t>
            </a:r>
            <a:endParaRPr lang="en-US" dirty="0">
              <a:solidFill>
                <a:schemeClr val="bg1"/>
              </a:solidFill>
            </a:endParaRPr>
          </a:p>
        </p:txBody>
      </p:sp>
      <p:sp>
        <p:nvSpPr>
          <p:cNvPr id="48" name="TextBox 47"/>
          <p:cNvSpPr txBox="1"/>
          <p:nvPr/>
        </p:nvSpPr>
        <p:spPr>
          <a:xfrm>
            <a:off x="360216" y="5141763"/>
            <a:ext cx="1572491" cy="369332"/>
          </a:xfrm>
          <a:prstGeom prst="rect">
            <a:avLst/>
          </a:prstGeom>
          <a:solidFill>
            <a:srgbClr val="CDCD8F"/>
          </a:solidFill>
          <a:ln>
            <a:solidFill>
              <a:schemeClr val="accent3">
                <a:lumMod val="50000"/>
              </a:schemeClr>
            </a:solidFill>
          </a:ln>
        </p:spPr>
        <p:txBody>
          <a:bodyPr wrap="square" rtlCol="0">
            <a:spAutoFit/>
          </a:bodyPr>
          <a:lstStyle/>
          <a:p>
            <a:pPr lvl="0" algn="ctr"/>
            <a:r>
              <a:rPr lang="en-US" b="1" dirty="0" smtClean="0">
                <a:solidFill>
                  <a:schemeClr val="bg1"/>
                </a:solidFill>
              </a:rPr>
              <a:t>1,149 schools</a:t>
            </a:r>
            <a:endParaRPr lang="en-US" dirty="0">
              <a:solidFill>
                <a:schemeClr val="bg1"/>
              </a:solidFill>
            </a:endParaRPr>
          </a:p>
        </p:txBody>
      </p:sp>
      <p:sp>
        <p:nvSpPr>
          <p:cNvPr id="49" name="TextBox 48"/>
          <p:cNvSpPr txBox="1"/>
          <p:nvPr/>
        </p:nvSpPr>
        <p:spPr>
          <a:xfrm>
            <a:off x="342899" y="3142886"/>
            <a:ext cx="1572491" cy="369332"/>
          </a:xfrm>
          <a:prstGeom prst="rect">
            <a:avLst/>
          </a:prstGeom>
          <a:solidFill>
            <a:srgbClr val="CDCD8F"/>
          </a:solidFill>
          <a:ln>
            <a:solidFill>
              <a:schemeClr val="accent3">
                <a:lumMod val="50000"/>
              </a:schemeClr>
            </a:solidFill>
          </a:ln>
        </p:spPr>
        <p:txBody>
          <a:bodyPr wrap="square" rtlCol="0">
            <a:spAutoFit/>
          </a:bodyPr>
          <a:lstStyle/>
          <a:p>
            <a:pPr lvl="0" algn="ctr"/>
            <a:r>
              <a:rPr lang="en-US" b="1" dirty="0" smtClean="0">
                <a:solidFill>
                  <a:schemeClr val="bg1"/>
                </a:solidFill>
              </a:rPr>
              <a:t>1,300 schools </a:t>
            </a:r>
            <a:endParaRPr lang="en-US" dirty="0">
              <a:solidFill>
                <a:schemeClr val="bg1"/>
              </a:solidFill>
            </a:endParaRPr>
          </a:p>
        </p:txBody>
      </p:sp>
      <p:sp>
        <p:nvSpPr>
          <p:cNvPr id="2" name="Down Arrow 1"/>
          <p:cNvSpPr/>
          <p:nvPr/>
        </p:nvSpPr>
        <p:spPr>
          <a:xfrm>
            <a:off x="955962" y="3649427"/>
            <a:ext cx="304800" cy="266700"/>
          </a:xfrm>
          <a:prstGeom prst="downArrow">
            <a:avLst/>
          </a:prstGeom>
          <a:solidFill>
            <a:srgbClr val="CDCD8F"/>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wn Arrow 50"/>
          <p:cNvSpPr/>
          <p:nvPr/>
        </p:nvSpPr>
        <p:spPr>
          <a:xfrm>
            <a:off x="945569" y="4761011"/>
            <a:ext cx="304800" cy="266700"/>
          </a:xfrm>
          <a:prstGeom prst="downArrow">
            <a:avLst/>
          </a:prstGeom>
          <a:solidFill>
            <a:srgbClr val="CDCD8F"/>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360216" y="5761448"/>
            <a:ext cx="1572491" cy="923330"/>
          </a:xfrm>
          <a:prstGeom prst="rect">
            <a:avLst/>
          </a:prstGeom>
          <a:solidFill>
            <a:schemeClr val="accent3">
              <a:lumMod val="75000"/>
            </a:schemeClr>
          </a:solidFill>
          <a:ln>
            <a:solidFill>
              <a:schemeClr val="accent3">
                <a:lumMod val="50000"/>
              </a:schemeClr>
            </a:solidFill>
          </a:ln>
        </p:spPr>
        <p:txBody>
          <a:bodyPr wrap="square" rtlCol="0">
            <a:spAutoFit/>
          </a:bodyPr>
          <a:lstStyle/>
          <a:p>
            <a:pPr lvl="0" algn="ctr"/>
            <a:r>
              <a:rPr lang="en-US" b="1" dirty="0" smtClean="0">
                <a:solidFill>
                  <a:schemeClr val="bg1"/>
                </a:solidFill>
              </a:rPr>
              <a:t>Enrollment, tuition, salary, etc.</a:t>
            </a:r>
            <a:endParaRPr lang="en-US" dirty="0">
              <a:solidFill>
                <a:schemeClr val="bg1"/>
              </a:solidFill>
            </a:endParaRPr>
          </a:p>
        </p:txBody>
      </p:sp>
      <p:sp>
        <p:nvSpPr>
          <p:cNvPr id="53" name="TextBox 52"/>
          <p:cNvSpPr txBox="1"/>
          <p:nvPr/>
        </p:nvSpPr>
        <p:spPr>
          <a:xfrm>
            <a:off x="2777834" y="4014840"/>
            <a:ext cx="1572491" cy="646331"/>
          </a:xfrm>
          <a:prstGeom prst="rect">
            <a:avLst/>
          </a:prstGeom>
          <a:solidFill>
            <a:srgbClr val="CDCD8F"/>
          </a:solidFill>
          <a:ln>
            <a:solidFill>
              <a:schemeClr val="accent3">
                <a:lumMod val="50000"/>
              </a:schemeClr>
            </a:solidFill>
          </a:ln>
        </p:spPr>
        <p:txBody>
          <a:bodyPr wrap="square" rtlCol="0">
            <a:spAutoFit/>
          </a:bodyPr>
          <a:lstStyle/>
          <a:p>
            <a:pPr lvl="0" algn="ctr"/>
            <a:r>
              <a:rPr lang="en-US" b="1" dirty="0" smtClean="0">
                <a:solidFill>
                  <a:schemeClr val="bg1"/>
                </a:solidFill>
              </a:rPr>
              <a:t>988 responses (37%)</a:t>
            </a:r>
            <a:endParaRPr lang="en-US" dirty="0">
              <a:solidFill>
                <a:schemeClr val="bg1"/>
              </a:solidFill>
            </a:endParaRPr>
          </a:p>
        </p:txBody>
      </p:sp>
      <p:sp>
        <p:nvSpPr>
          <p:cNvPr id="55" name="TextBox 54"/>
          <p:cNvSpPr txBox="1"/>
          <p:nvPr/>
        </p:nvSpPr>
        <p:spPr>
          <a:xfrm>
            <a:off x="2760517" y="3142886"/>
            <a:ext cx="1572491" cy="369332"/>
          </a:xfrm>
          <a:prstGeom prst="rect">
            <a:avLst/>
          </a:prstGeom>
          <a:solidFill>
            <a:srgbClr val="CDCD8F"/>
          </a:solidFill>
          <a:ln>
            <a:solidFill>
              <a:schemeClr val="accent3">
                <a:lumMod val="50000"/>
              </a:schemeClr>
            </a:solidFill>
          </a:ln>
        </p:spPr>
        <p:txBody>
          <a:bodyPr wrap="square" rtlCol="0">
            <a:spAutoFit/>
          </a:bodyPr>
          <a:lstStyle/>
          <a:p>
            <a:pPr lvl="0" algn="ctr"/>
            <a:r>
              <a:rPr lang="en-US" b="1" dirty="0" smtClean="0">
                <a:solidFill>
                  <a:schemeClr val="bg1"/>
                </a:solidFill>
              </a:rPr>
              <a:t>2,661 emails</a:t>
            </a:r>
            <a:endParaRPr lang="en-US" dirty="0">
              <a:solidFill>
                <a:schemeClr val="bg1"/>
              </a:solidFill>
            </a:endParaRPr>
          </a:p>
        </p:txBody>
      </p:sp>
      <p:sp>
        <p:nvSpPr>
          <p:cNvPr id="56" name="Down Arrow 55"/>
          <p:cNvSpPr/>
          <p:nvPr/>
        </p:nvSpPr>
        <p:spPr>
          <a:xfrm>
            <a:off x="3373580" y="3649427"/>
            <a:ext cx="304800" cy="266700"/>
          </a:xfrm>
          <a:prstGeom prst="downArrow">
            <a:avLst/>
          </a:prstGeom>
          <a:solidFill>
            <a:srgbClr val="CDCD8F"/>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2739734" y="5765433"/>
            <a:ext cx="1572491" cy="923330"/>
          </a:xfrm>
          <a:prstGeom prst="rect">
            <a:avLst/>
          </a:prstGeom>
          <a:solidFill>
            <a:schemeClr val="accent3">
              <a:lumMod val="75000"/>
            </a:schemeClr>
          </a:solidFill>
          <a:ln>
            <a:solidFill>
              <a:schemeClr val="accent3">
                <a:lumMod val="50000"/>
              </a:schemeClr>
            </a:solidFill>
          </a:ln>
        </p:spPr>
        <p:txBody>
          <a:bodyPr wrap="square" rtlCol="0">
            <a:spAutoFit/>
          </a:bodyPr>
          <a:lstStyle/>
          <a:p>
            <a:pPr lvl="0" algn="ctr"/>
            <a:r>
              <a:rPr lang="en-US" b="1" dirty="0" smtClean="0">
                <a:solidFill>
                  <a:schemeClr val="bg1"/>
                </a:solidFill>
              </a:rPr>
              <a:t>School responses and decisions</a:t>
            </a:r>
            <a:endParaRPr lang="en-US" dirty="0">
              <a:solidFill>
                <a:schemeClr val="bg1"/>
              </a:solidFill>
            </a:endParaRPr>
          </a:p>
        </p:txBody>
      </p:sp>
      <p:sp>
        <p:nvSpPr>
          <p:cNvPr id="39" name="Rectangle 38"/>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7554192" y="1905000"/>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7554192" y="2666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54" name="TextBox 53"/>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57" name="TextBox 56"/>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59" name="Rounded Rectangle 58"/>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61" name="Rounded Rectangle 60"/>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52598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2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dir="cw">
                                      <p:cBhvr>
                                        <p:cTn id="40" dur="1500" fill="hold"/>
                                        <p:tgtEl>
                                          <p:spTgt spid="22"/>
                                        </p:tgtEl>
                                        <p:attrNameLst>
                                          <p:attrName>fillcolor</p:attrName>
                                        </p:attrNameLst>
                                      </p:cBhvr>
                                      <p:to>
                                        <a:srgbClr val="C0C0C0"/>
                                      </p:to>
                                    </p:animClr>
                                    <p:set>
                                      <p:cBhvr>
                                        <p:cTn id="41" dur="1500" fill="hold"/>
                                        <p:tgtEl>
                                          <p:spTgt spid="22"/>
                                        </p:tgtEl>
                                        <p:attrNameLst>
                                          <p:attrName>fill.type</p:attrName>
                                        </p:attrNameLst>
                                      </p:cBhvr>
                                      <p:to>
                                        <p:strVal val="solid"/>
                                      </p:to>
                                    </p:set>
                                    <p:set>
                                      <p:cBhvr>
                                        <p:cTn id="42" dur="1500" fill="hold"/>
                                        <p:tgtEl>
                                          <p:spTgt spid="22"/>
                                        </p:tgtEl>
                                        <p:attrNameLst>
                                          <p:attrName>fill.on</p:attrName>
                                        </p:attrNameLst>
                                      </p:cBhvr>
                                      <p:to>
                                        <p:strVal val="true"/>
                                      </p:to>
                                    </p:set>
                                  </p:childTnLst>
                                </p:cTn>
                              </p:par>
                              <p:par>
                                <p:cTn id="43" presetID="1" presetClass="emph" presetSubtype="2" fill="hold" nodeType="withEffect">
                                  <p:stCondLst>
                                    <p:cond delay="0"/>
                                  </p:stCondLst>
                                  <p:childTnLst>
                                    <p:animClr clrSpc="rgb" dir="cw">
                                      <p:cBhvr>
                                        <p:cTn id="44" dur="1500" fill="hold"/>
                                        <p:tgtEl>
                                          <p:spTgt spid="49"/>
                                        </p:tgtEl>
                                        <p:attrNameLst>
                                          <p:attrName>fillcolor</p:attrName>
                                        </p:attrNameLst>
                                      </p:cBhvr>
                                      <p:to>
                                        <a:srgbClr val="C0C0C0"/>
                                      </p:to>
                                    </p:animClr>
                                    <p:set>
                                      <p:cBhvr>
                                        <p:cTn id="45" dur="1500" fill="hold"/>
                                        <p:tgtEl>
                                          <p:spTgt spid="49"/>
                                        </p:tgtEl>
                                        <p:attrNameLst>
                                          <p:attrName>fill.type</p:attrName>
                                        </p:attrNameLst>
                                      </p:cBhvr>
                                      <p:to>
                                        <p:strVal val="solid"/>
                                      </p:to>
                                    </p:set>
                                    <p:set>
                                      <p:cBhvr>
                                        <p:cTn id="46" dur="1500" fill="hold"/>
                                        <p:tgtEl>
                                          <p:spTgt spid="49"/>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1500" fill="hold"/>
                                        <p:tgtEl>
                                          <p:spTgt spid="2"/>
                                        </p:tgtEl>
                                        <p:attrNameLst>
                                          <p:attrName>fillcolor</p:attrName>
                                        </p:attrNameLst>
                                      </p:cBhvr>
                                      <p:to>
                                        <a:srgbClr val="C0C0C0"/>
                                      </p:to>
                                    </p:animClr>
                                    <p:set>
                                      <p:cBhvr>
                                        <p:cTn id="49" dur="1500" fill="hold"/>
                                        <p:tgtEl>
                                          <p:spTgt spid="2"/>
                                        </p:tgtEl>
                                        <p:attrNameLst>
                                          <p:attrName>fill.type</p:attrName>
                                        </p:attrNameLst>
                                      </p:cBhvr>
                                      <p:to>
                                        <p:strVal val="solid"/>
                                      </p:to>
                                    </p:set>
                                    <p:set>
                                      <p:cBhvr>
                                        <p:cTn id="50" dur="1500" fill="hold"/>
                                        <p:tgtEl>
                                          <p:spTgt spid="2"/>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1500" fill="hold"/>
                                        <p:tgtEl>
                                          <p:spTgt spid="47"/>
                                        </p:tgtEl>
                                        <p:attrNameLst>
                                          <p:attrName>fillcolor</p:attrName>
                                        </p:attrNameLst>
                                      </p:cBhvr>
                                      <p:to>
                                        <a:srgbClr val="C0C0C0"/>
                                      </p:to>
                                    </p:animClr>
                                    <p:set>
                                      <p:cBhvr>
                                        <p:cTn id="53" dur="1500" fill="hold"/>
                                        <p:tgtEl>
                                          <p:spTgt spid="47"/>
                                        </p:tgtEl>
                                        <p:attrNameLst>
                                          <p:attrName>fill.type</p:attrName>
                                        </p:attrNameLst>
                                      </p:cBhvr>
                                      <p:to>
                                        <p:strVal val="solid"/>
                                      </p:to>
                                    </p:set>
                                    <p:set>
                                      <p:cBhvr>
                                        <p:cTn id="54" dur="1500" fill="hold"/>
                                        <p:tgtEl>
                                          <p:spTgt spid="47"/>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1500" fill="hold"/>
                                        <p:tgtEl>
                                          <p:spTgt spid="51"/>
                                        </p:tgtEl>
                                        <p:attrNameLst>
                                          <p:attrName>fillcolor</p:attrName>
                                        </p:attrNameLst>
                                      </p:cBhvr>
                                      <p:to>
                                        <a:srgbClr val="C0C0C0"/>
                                      </p:to>
                                    </p:animClr>
                                    <p:set>
                                      <p:cBhvr>
                                        <p:cTn id="57" dur="1500" fill="hold"/>
                                        <p:tgtEl>
                                          <p:spTgt spid="51"/>
                                        </p:tgtEl>
                                        <p:attrNameLst>
                                          <p:attrName>fill.type</p:attrName>
                                        </p:attrNameLst>
                                      </p:cBhvr>
                                      <p:to>
                                        <p:strVal val="solid"/>
                                      </p:to>
                                    </p:set>
                                    <p:set>
                                      <p:cBhvr>
                                        <p:cTn id="58" dur="1500" fill="hold"/>
                                        <p:tgtEl>
                                          <p:spTgt spid="51"/>
                                        </p:tgtEl>
                                        <p:attrNameLst>
                                          <p:attrName>fill.on</p:attrName>
                                        </p:attrNameLst>
                                      </p:cBhvr>
                                      <p:to>
                                        <p:strVal val="true"/>
                                      </p:to>
                                    </p:set>
                                  </p:childTnLst>
                                </p:cTn>
                              </p:par>
                              <p:par>
                                <p:cTn id="59" presetID="1" presetClass="emph" presetSubtype="2" fill="hold" nodeType="withEffect">
                                  <p:stCondLst>
                                    <p:cond delay="0"/>
                                  </p:stCondLst>
                                  <p:childTnLst>
                                    <p:animClr clrSpc="rgb" dir="cw">
                                      <p:cBhvr>
                                        <p:cTn id="60" dur="1500" fill="hold"/>
                                        <p:tgtEl>
                                          <p:spTgt spid="48"/>
                                        </p:tgtEl>
                                        <p:attrNameLst>
                                          <p:attrName>fillcolor</p:attrName>
                                        </p:attrNameLst>
                                      </p:cBhvr>
                                      <p:to>
                                        <a:srgbClr val="C0C0C0"/>
                                      </p:to>
                                    </p:animClr>
                                    <p:set>
                                      <p:cBhvr>
                                        <p:cTn id="61" dur="1500" fill="hold"/>
                                        <p:tgtEl>
                                          <p:spTgt spid="48"/>
                                        </p:tgtEl>
                                        <p:attrNameLst>
                                          <p:attrName>fill.type</p:attrName>
                                        </p:attrNameLst>
                                      </p:cBhvr>
                                      <p:to>
                                        <p:strVal val="solid"/>
                                      </p:to>
                                    </p:set>
                                    <p:set>
                                      <p:cBhvr>
                                        <p:cTn id="62" dur="1500" fill="hold"/>
                                        <p:tgtEl>
                                          <p:spTgt spid="48"/>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1500" fill="hold"/>
                                        <p:tgtEl>
                                          <p:spTgt spid="52"/>
                                        </p:tgtEl>
                                        <p:attrNameLst>
                                          <p:attrName>fillcolor</p:attrName>
                                        </p:attrNameLst>
                                      </p:cBhvr>
                                      <p:to>
                                        <a:srgbClr val="C0C0C0"/>
                                      </p:to>
                                    </p:animClr>
                                    <p:set>
                                      <p:cBhvr>
                                        <p:cTn id="65" dur="1500" fill="hold"/>
                                        <p:tgtEl>
                                          <p:spTgt spid="52"/>
                                        </p:tgtEl>
                                        <p:attrNameLst>
                                          <p:attrName>fill.type</p:attrName>
                                        </p:attrNameLst>
                                      </p:cBhvr>
                                      <p:to>
                                        <p:strVal val="solid"/>
                                      </p:to>
                                    </p:set>
                                    <p:set>
                                      <p:cBhvr>
                                        <p:cTn id="66" dur="1500" fill="hold"/>
                                        <p:tgtEl>
                                          <p:spTgt spid="52"/>
                                        </p:tgtEl>
                                        <p:attrNameLst>
                                          <p:attrName>fill.on</p:attrName>
                                        </p:attrNameLst>
                                      </p:cBhvr>
                                      <p:to>
                                        <p:strVal val="true"/>
                                      </p:to>
                                    </p:set>
                                  </p:childTnLst>
                                </p:cTn>
                              </p:par>
                              <p:par>
                                <p:cTn id="67" presetID="10" presetClass="entr" presetSubtype="0"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1000"/>
                                        <p:tgtEl>
                                          <p:spTgt spid="4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1000"/>
                                        <p:tgtEl>
                                          <p:spTgt spid="4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fade">
                                      <p:cBhvr>
                                        <p:cTn id="77" dur="500"/>
                                        <p:tgtEl>
                                          <p:spTgt spid="5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fade">
                                      <p:cBhvr>
                                        <p:cTn id="82" dur="500"/>
                                        <p:tgtEl>
                                          <p:spTgt spid="5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fade">
                                      <p:cBhvr>
                                        <p:cTn id="85" dur="500"/>
                                        <p:tgtEl>
                                          <p:spTgt spid="5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fade">
                                      <p:cBhvr>
                                        <p:cTn id="90" dur="500"/>
                                        <p:tgtEl>
                                          <p:spTgt spid="58"/>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mph" presetSubtype="2" fill="hold" nodeType="clickEffect">
                                  <p:stCondLst>
                                    <p:cond delay="0"/>
                                  </p:stCondLst>
                                  <p:childTnLst>
                                    <p:animClr clrSpc="rgb" dir="cw">
                                      <p:cBhvr>
                                        <p:cTn id="94" dur="1500" fill="hold"/>
                                        <p:tgtEl>
                                          <p:spTgt spid="55"/>
                                        </p:tgtEl>
                                        <p:attrNameLst>
                                          <p:attrName>fillcolor</p:attrName>
                                        </p:attrNameLst>
                                      </p:cBhvr>
                                      <p:to>
                                        <a:srgbClr val="C0C0C0"/>
                                      </p:to>
                                    </p:animClr>
                                    <p:set>
                                      <p:cBhvr>
                                        <p:cTn id="95" dur="1500" fill="hold"/>
                                        <p:tgtEl>
                                          <p:spTgt spid="55"/>
                                        </p:tgtEl>
                                        <p:attrNameLst>
                                          <p:attrName>fill.type</p:attrName>
                                        </p:attrNameLst>
                                      </p:cBhvr>
                                      <p:to>
                                        <p:strVal val="solid"/>
                                      </p:to>
                                    </p:set>
                                    <p:set>
                                      <p:cBhvr>
                                        <p:cTn id="96" dur="1500" fill="hold"/>
                                        <p:tgtEl>
                                          <p:spTgt spid="55"/>
                                        </p:tgtEl>
                                        <p:attrNameLst>
                                          <p:attrName>fill.on</p:attrName>
                                        </p:attrNameLst>
                                      </p:cBhvr>
                                      <p:to>
                                        <p:strVal val="true"/>
                                      </p:to>
                                    </p:set>
                                  </p:childTnLst>
                                </p:cTn>
                              </p:par>
                              <p:par>
                                <p:cTn id="97" presetID="1" presetClass="emph" presetSubtype="2" fill="hold" nodeType="withEffect">
                                  <p:stCondLst>
                                    <p:cond delay="0"/>
                                  </p:stCondLst>
                                  <p:childTnLst>
                                    <p:animClr clrSpc="rgb" dir="cw">
                                      <p:cBhvr>
                                        <p:cTn id="98" dur="1500" fill="hold"/>
                                        <p:tgtEl>
                                          <p:spTgt spid="43"/>
                                        </p:tgtEl>
                                        <p:attrNameLst>
                                          <p:attrName>fillcolor</p:attrName>
                                        </p:attrNameLst>
                                      </p:cBhvr>
                                      <p:to>
                                        <a:srgbClr val="C0C0C0"/>
                                      </p:to>
                                    </p:animClr>
                                    <p:set>
                                      <p:cBhvr>
                                        <p:cTn id="99" dur="1500" fill="hold"/>
                                        <p:tgtEl>
                                          <p:spTgt spid="43"/>
                                        </p:tgtEl>
                                        <p:attrNameLst>
                                          <p:attrName>fill.type</p:attrName>
                                        </p:attrNameLst>
                                      </p:cBhvr>
                                      <p:to>
                                        <p:strVal val="solid"/>
                                      </p:to>
                                    </p:set>
                                    <p:set>
                                      <p:cBhvr>
                                        <p:cTn id="100" dur="1500" fill="hold"/>
                                        <p:tgtEl>
                                          <p:spTgt spid="43"/>
                                        </p:tgtEl>
                                        <p:attrNameLst>
                                          <p:attrName>fill.on</p:attrName>
                                        </p:attrNameLst>
                                      </p:cBhvr>
                                      <p:to>
                                        <p:strVal val="true"/>
                                      </p:to>
                                    </p:set>
                                  </p:childTnLst>
                                </p:cTn>
                              </p:par>
                              <p:par>
                                <p:cTn id="101" presetID="1" presetClass="emph" presetSubtype="2" fill="hold" nodeType="withEffect">
                                  <p:stCondLst>
                                    <p:cond delay="0"/>
                                  </p:stCondLst>
                                  <p:childTnLst>
                                    <p:animClr clrSpc="rgb" dir="cw">
                                      <p:cBhvr>
                                        <p:cTn id="102" dur="1500" fill="hold"/>
                                        <p:tgtEl>
                                          <p:spTgt spid="56"/>
                                        </p:tgtEl>
                                        <p:attrNameLst>
                                          <p:attrName>fillcolor</p:attrName>
                                        </p:attrNameLst>
                                      </p:cBhvr>
                                      <p:to>
                                        <a:srgbClr val="C0C0C0"/>
                                      </p:to>
                                    </p:animClr>
                                    <p:set>
                                      <p:cBhvr>
                                        <p:cTn id="103" dur="1500" fill="hold"/>
                                        <p:tgtEl>
                                          <p:spTgt spid="56"/>
                                        </p:tgtEl>
                                        <p:attrNameLst>
                                          <p:attrName>fill.type</p:attrName>
                                        </p:attrNameLst>
                                      </p:cBhvr>
                                      <p:to>
                                        <p:strVal val="solid"/>
                                      </p:to>
                                    </p:set>
                                    <p:set>
                                      <p:cBhvr>
                                        <p:cTn id="104" dur="1500" fill="hold"/>
                                        <p:tgtEl>
                                          <p:spTgt spid="56"/>
                                        </p:tgtEl>
                                        <p:attrNameLst>
                                          <p:attrName>fill.on</p:attrName>
                                        </p:attrNameLst>
                                      </p:cBhvr>
                                      <p:to>
                                        <p:strVal val="true"/>
                                      </p:to>
                                    </p:set>
                                  </p:childTnLst>
                                </p:cTn>
                              </p:par>
                              <p:par>
                                <p:cTn id="105" presetID="1" presetClass="emph" presetSubtype="2" fill="hold" nodeType="withEffect">
                                  <p:stCondLst>
                                    <p:cond delay="0"/>
                                  </p:stCondLst>
                                  <p:childTnLst>
                                    <p:animClr clrSpc="rgb" dir="cw">
                                      <p:cBhvr>
                                        <p:cTn id="106" dur="1500" fill="hold"/>
                                        <p:tgtEl>
                                          <p:spTgt spid="53"/>
                                        </p:tgtEl>
                                        <p:attrNameLst>
                                          <p:attrName>fillcolor</p:attrName>
                                        </p:attrNameLst>
                                      </p:cBhvr>
                                      <p:to>
                                        <a:srgbClr val="C0C0C0"/>
                                      </p:to>
                                    </p:animClr>
                                    <p:set>
                                      <p:cBhvr>
                                        <p:cTn id="107" dur="1500" fill="hold"/>
                                        <p:tgtEl>
                                          <p:spTgt spid="53"/>
                                        </p:tgtEl>
                                        <p:attrNameLst>
                                          <p:attrName>fill.type</p:attrName>
                                        </p:attrNameLst>
                                      </p:cBhvr>
                                      <p:to>
                                        <p:strVal val="solid"/>
                                      </p:to>
                                    </p:set>
                                    <p:set>
                                      <p:cBhvr>
                                        <p:cTn id="108" dur="1500" fill="hold"/>
                                        <p:tgtEl>
                                          <p:spTgt spid="53"/>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1500" fill="hold"/>
                                        <p:tgtEl>
                                          <p:spTgt spid="58"/>
                                        </p:tgtEl>
                                        <p:attrNameLst>
                                          <p:attrName>fillcolor</p:attrName>
                                        </p:attrNameLst>
                                      </p:cBhvr>
                                      <p:to>
                                        <a:srgbClr val="C0C0C0"/>
                                      </p:to>
                                    </p:animClr>
                                    <p:set>
                                      <p:cBhvr>
                                        <p:cTn id="111" dur="1500" fill="hold"/>
                                        <p:tgtEl>
                                          <p:spTgt spid="58"/>
                                        </p:tgtEl>
                                        <p:attrNameLst>
                                          <p:attrName>fill.type</p:attrName>
                                        </p:attrNameLst>
                                      </p:cBhvr>
                                      <p:to>
                                        <p:strVal val="solid"/>
                                      </p:to>
                                    </p:set>
                                    <p:set>
                                      <p:cBhvr>
                                        <p:cTn id="112" dur="1500" fill="hold"/>
                                        <p:tgtEl>
                                          <p:spTgt spid="58"/>
                                        </p:tgtEl>
                                        <p:attrNameLst>
                                          <p:attrName>fill.on</p:attrName>
                                        </p:attrNameLst>
                                      </p:cBhvr>
                                      <p:to>
                                        <p:strVal val="true"/>
                                      </p:to>
                                    </p:set>
                                  </p:childTnLst>
                                </p:cTn>
                              </p:par>
                              <p:par>
                                <p:cTn id="113" presetID="10" presetClass="entr" presetSubtype="0" fill="hold" grpId="0" nodeType="withEffect">
                                  <p:stCondLst>
                                    <p:cond delay="0"/>
                                  </p:stCondLst>
                                  <p:childTnLst>
                                    <p:set>
                                      <p:cBhvr>
                                        <p:cTn id="114" dur="1" fill="hold">
                                          <p:stCondLst>
                                            <p:cond delay="0"/>
                                          </p:stCondLst>
                                        </p:cTn>
                                        <p:tgtEl>
                                          <p:spTgt spid="46"/>
                                        </p:tgtEl>
                                        <p:attrNameLst>
                                          <p:attrName>style.visibility</p:attrName>
                                        </p:attrNameLst>
                                      </p:cBhvr>
                                      <p:to>
                                        <p:strVal val="visible"/>
                                      </p:to>
                                    </p:set>
                                    <p:animEffect transition="in" filter="fade">
                                      <p:cBhvr>
                                        <p:cTn id="115" dur="1000"/>
                                        <p:tgtEl>
                                          <p:spTgt spid="4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45"/>
                                        </p:tgtEl>
                                        <p:attrNameLst>
                                          <p:attrName>style.visibility</p:attrName>
                                        </p:attrNameLst>
                                      </p:cBhvr>
                                      <p:to>
                                        <p:strVal val="visible"/>
                                      </p:to>
                                    </p:set>
                                    <p:animEffect transition="in" filter="fade">
                                      <p:cBhvr>
                                        <p:cTn id="118"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43" grpId="0" animBg="1"/>
      <p:bldP spid="44" grpId="0"/>
      <p:bldP spid="45" grpId="0" animBg="1"/>
      <p:bldP spid="46" grpId="0"/>
      <p:bldP spid="47" grpId="0" animBg="1"/>
      <p:bldP spid="48" grpId="0" animBg="1"/>
      <p:bldP spid="49" grpId="0" animBg="1"/>
      <p:bldP spid="2" grpId="0" animBg="1"/>
      <p:bldP spid="51" grpId="0" animBg="1"/>
      <p:bldP spid="52" grpId="0" animBg="1"/>
      <p:bldP spid="53" grpId="0" animBg="1"/>
      <p:bldP spid="55" grpId="0" animBg="1"/>
      <p:bldP spid="56" grpId="0" animBg="1"/>
      <p:bldP spid="5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mrush:Dropbox:Capstone Files:Tables and Charts:JPGS of tables:All Tables_Page_05.jpg"/>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38199" y="-1905000"/>
            <a:ext cx="7848598" cy="10591802"/>
          </a:xfrm>
          <a:prstGeom prst="rect">
            <a:avLst/>
          </a:prstGeom>
          <a:noFill/>
          <a:ln>
            <a:noFill/>
          </a:ln>
        </p:spPr>
      </p:pic>
    </p:spTree>
    <p:extLst>
      <p:ext uri="{BB962C8B-B14F-4D97-AF65-F5344CB8AC3E}">
        <p14:creationId xmlns:p14="http://schemas.microsoft.com/office/powerpoint/2010/main" val="256389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mrush:Dropbox:Capstone Files:Tables and Charts:JPGS of tables:All Tables_Page_07.jpg"/>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700" y="-723900"/>
            <a:ext cx="10439400" cy="10972800"/>
          </a:xfrm>
          <a:prstGeom prst="rect">
            <a:avLst/>
          </a:prstGeom>
          <a:noFill/>
          <a:ln>
            <a:noFill/>
          </a:ln>
        </p:spPr>
      </p:pic>
    </p:spTree>
    <p:extLst>
      <p:ext uri="{BB962C8B-B14F-4D97-AF65-F5344CB8AC3E}">
        <p14:creationId xmlns:p14="http://schemas.microsoft.com/office/powerpoint/2010/main" val="329946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mrush:Dropbox:Capstone Files:Tables and Charts:JPGS of tables:All Tables_Page_08.jpg"/>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300" y="-876300"/>
            <a:ext cx="9829800" cy="11125200"/>
          </a:xfrm>
          <a:prstGeom prst="rect">
            <a:avLst/>
          </a:prstGeom>
          <a:noFill/>
          <a:ln>
            <a:noFill/>
          </a:ln>
        </p:spPr>
      </p:pic>
    </p:spTree>
    <p:extLst>
      <p:ext uri="{BB962C8B-B14F-4D97-AF65-F5344CB8AC3E}">
        <p14:creationId xmlns:p14="http://schemas.microsoft.com/office/powerpoint/2010/main" val="4143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mrush:Dropbox:Capstone Files:Tables and Charts:JPGS of tables:All Tables_Page_09.jpg"/>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2899" y="-952499"/>
            <a:ext cx="10439398" cy="11277600"/>
          </a:xfrm>
          <a:prstGeom prst="rect">
            <a:avLst/>
          </a:prstGeom>
          <a:noFill/>
          <a:ln>
            <a:noFill/>
          </a:ln>
        </p:spPr>
      </p:pic>
    </p:spTree>
    <p:extLst>
      <p:ext uri="{BB962C8B-B14F-4D97-AF65-F5344CB8AC3E}">
        <p14:creationId xmlns:p14="http://schemas.microsoft.com/office/powerpoint/2010/main" val="279269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mrush:Dropbox:Capstone Files:Tables and Charts:JPGS of tables:All Tables_Page_10.jpg"/>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0102" y="-571500"/>
            <a:ext cx="10972802" cy="10591804"/>
          </a:xfrm>
          <a:prstGeom prst="rect">
            <a:avLst/>
          </a:prstGeom>
          <a:noFill/>
          <a:ln>
            <a:noFill/>
          </a:ln>
        </p:spPr>
      </p:pic>
    </p:spTree>
    <p:extLst>
      <p:ext uri="{BB962C8B-B14F-4D97-AF65-F5344CB8AC3E}">
        <p14:creationId xmlns:p14="http://schemas.microsoft.com/office/powerpoint/2010/main" val="56857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mrush:Dropbox:Capstone Files:Tables and Charts:JPGS of tables:All Tables_Page_11.jpg"/>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702" y="-952502"/>
            <a:ext cx="10439400" cy="11430003"/>
          </a:xfrm>
          <a:prstGeom prst="rect">
            <a:avLst/>
          </a:prstGeom>
          <a:noFill/>
          <a:ln>
            <a:noFill/>
          </a:ln>
        </p:spPr>
      </p:pic>
    </p:spTree>
    <p:extLst>
      <p:ext uri="{BB962C8B-B14F-4D97-AF65-F5344CB8AC3E}">
        <p14:creationId xmlns:p14="http://schemas.microsoft.com/office/powerpoint/2010/main" val="24387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mrush:Dropbox:Capstone Files:Tables and Charts:JPGS of tables:All Tables_Page_12.jpg"/>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2397" y="-1066800"/>
            <a:ext cx="9448801" cy="10515601"/>
          </a:xfrm>
          <a:prstGeom prst="rect">
            <a:avLst/>
          </a:prstGeom>
          <a:noFill/>
          <a:ln>
            <a:noFill/>
          </a:ln>
        </p:spPr>
      </p:pic>
    </p:spTree>
    <p:extLst>
      <p:ext uri="{BB962C8B-B14F-4D97-AF65-F5344CB8AC3E}">
        <p14:creationId xmlns:p14="http://schemas.microsoft.com/office/powerpoint/2010/main" val="299131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543800" y="2703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543800" y="3465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543800" y="4227611"/>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543800" y="1941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543800" y="117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43800" y="1255811"/>
            <a:ext cx="1600200" cy="307777"/>
          </a:xfrm>
          <a:prstGeom prst="rect">
            <a:avLst/>
          </a:prstGeom>
          <a:noFill/>
        </p:spPr>
        <p:txBody>
          <a:bodyPr wrap="square" rtlCol="0">
            <a:spAutoFit/>
          </a:bodyPr>
          <a:lstStyle/>
          <a:p>
            <a:r>
              <a:rPr lang="en-US" sz="1400" b="1" dirty="0" smtClean="0"/>
              <a:t>Project Question</a:t>
            </a:r>
            <a:endParaRPr lang="en-US" sz="1400" b="1" dirty="0"/>
          </a:p>
        </p:txBody>
      </p:sp>
      <p:sp>
        <p:nvSpPr>
          <p:cNvPr id="29" name="TextBox 28"/>
          <p:cNvSpPr txBox="1"/>
          <p:nvPr/>
        </p:nvSpPr>
        <p:spPr>
          <a:xfrm>
            <a:off x="7543800" y="2017811"/>
            <a:ext cx="1600200" cy="307777"/>
          </a:xfrm>
          <a:prstGeom prst="rect">
            <a:avLst/>
          </a:prstGeom>
          <a:noFill/>
        </p:spPr>
        <p:txBody>
          <a:bodyPr wrap="square" rtlCol="0">
            <a:spAutoFit/>
          </a:bodyPr>
          <a:lstStyle/>
          <a:p>
            <a:r>
              <a:rPr lang="en-US" sz="1400" b="1" dirty="0" smtClean="0"/>
              <a:t>Analytical Model</a:t>
            </a:r>
            <a:endParaRPr lang="en-US" sz="1400" b="1" dirty="0"/>
          </a:p>
        </p:txBody>
      </p:sp>
      <p:sp>
        <p:nvSpPr>
          <p:cNvPr id="30" name="TextBox 29"/>
          <p:cNvSpPr txBox="1"/>
          <p:nvPr/>
        </p:nvSpPr>
        <p:spPr>
          <a:xfrm>
            <a:off x="7543800" y="2779811"/>
            <a:ext cx="1600200" cy="307777"/>
          </a:xfrm>
          <a:prstGeom prst="rect">
            <a:avLst/>
          </a:prstGeom>
          <a:noFill/>
        </p:spPr>
        <p:txBody>
          <a:bodyPr wrap="square" rtlCol="0">
            <a:spAutoFit/>
          </a:bodyPr>
          <a:lstStyle/>
          <a:p>
            <a:r>
              <a:rPr lang="en-US" sz="1400" b="1" dirty="0" smtClean="0"/>
              <a:t>Project Design</a:t>
            </a:r>
            <a:endParaRPr lang="en-US" sz="1400" b="1" dirty="0"/>
          </a:p>
        </p:txBody>
      </p:sp>
      <p:sp>
        <p:nvSpPr>
          <p:cNvPr id="31" name="TextBox 30"/>
          <p:cNvSpPr txBox="1"/>
          <p:nvPr/>
        </p:nvSpPr>
        <p:spPr>
          <a:xfrm>
            <a:off x="7543800" y="3541811"/>
            <a:ext cx="1600200" cy="307777"/>
          </a:xfrm>
          <a:prstGeom prst="rect">
            <a:avLst/>
          </a:prstGeom>
          <a:noFill/>
        </p:spPr>
        <p:txBody>
          <a:bodyPr wrap="square" rtlCol="0">
            <a:spAutoFit/>
          </a:bodyPr>
          <a:lstStyle/>
          <a:p>
            <a:r>
              <a:rPr lang="en-US" sz="1400" b="1" dirty="0" smtClean="0"/>
              <a:t>Limitations</a:t>
            </a:r>
            <a:endParaRPr lang="en-US" sz="1400" b="1" dirty="0"/>
          </a:p>
        </p:txBody>
      </p:sp>
      <p:sp>
        <p:nvSpPr>
          <p:cNvPr id="32" name="TextBox 31"/>
          <p:cNvSpPr txBox="1"/>
          <p:nvPr/>
        </p:nvSpPr>
        <p:spPr>
          <a:xfrm>
            <a:off x="7543800" y="4303811"/>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33" name="Rounded Rectangle 32"/>
          <p:cNvSpPr/>
          <p:nvPr/>
        </p:nvSpPr>
        <p:spPr>
          <a:xfrm>
            <a:off x="7543800" y="417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43800" y="530422"/>
            <a:ext cx="1600200" cy="307777"/>
          </a:xfrm>
          <a:prstGeom prst="rect">
            <a:avLst/>
          </a:prstGeom>
          <a:noFill/>
        </p:spPr>
        <p:txBody>
          <a:bodyPr wrap="square" rtlCol="0">
            <a:spAutoFit/>
          </a:bodyPr>
          <a:lstStyle/>
          <a:p>
            <a:r>
              <a:rPr lang="en-US" sz="1400" b="1" dirty="0" smtClean="0"/>
              <a:t>Context</a:t>
            </a:r>
            <a:endParaRPr lang="en-US" sz="1400" b="1" dirty="0"/>
          </a:p>
        </p:txBody>
      </p:sp>
      <p:sp>
        <p:nvSpPr>
          <p:cNvPr id="35" name="Rounded Rectangle 34"/>
          <p:cNvSpPr/>
          <p:nvPr/>
        </p:nvSpPr>
        <p:spPr>
          <a:xfrm>
            <a:off x="7550727" y="498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550727" y="5065811"/>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37" name="Rounded Rectangle 36"/>
          <p:cNvSpPr/>
          <p:nvPr/>
        </p:nvSpPr>
        <p:spPr>
          <a:xfrm>
            <a:off x="7554192" y="5764462"/>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554192" y="5840662"/>
            <a:ext cx="1600200" cy="307777"/>
          </a:xfrm>
          <a:prstGeom prst="rect">
            <a:avLst/>
          </a:prstGeom>
          <a:noFill/>
        </p:spPr>
        <p:txBody>
          <a:bodyPr wrap="square" rtlCol="0">
            <a:spAutoFit/>
          </a:bodyPr>
          <a:lstStyle/>
          <a:p>
            <a:r>
              <a:rPr lang="en-US" sz="1400" b="1" dirty="0" smtClean="0"/>
              <a:t>Questions</a:t>
            </a:r>
            <a:endParaRPr lang="en-US" sz="1400" b="1" dirty="0"/>
          </a:p>
        </p:txBody>
      </p:sp>
      <p:sp>
        <p:nvSpPr>
          <p:cNvPr id="43" name="TextBox 42"/>
          <p:cNvSpPr txBox="1"/>
          <p:nvPr/>
        </p:nvSpPr>
        <p:spPr>
          <a:xfrm>
            <a:off x="990600" y="530422"/>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Increase at other grade levels</a:t>
            </a:r>
            <a:endParaRPr lang="en-US" sz="2400" dirty="0">
              <a:solidFill>
                <a:schemeClr val="bg1"/>
              </a:solidFill>
            </a:endParaRPr>
          </a:p>
        </p:txBody>
      </p:sp>
      <p:cxnSp>
        <p:nvCxnSpPr>
          <p:cNvPr id="20" name="Straight Connector 19"/>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2" name="TextBox 21"/>
          <p:cNvSpPr txBox="1"/>
          <p:nvPr/>
        </p:nvSpPr>
        <p:spPr>
          <a:xfrm>
            <a:off x="4876801" y="6400800"/>
            <a:ext cx="2286000"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ENROLLMENT TRENDS</a:t>
            </a:r>
            <a:endParaRPr lang="en-US" sz="1600" b="1" dirty="0">
              <a:solidFill>
                <a:srgbClr val="CDCD8F"/>
              </a:solidFill>
              <a:latin typeface="Corbel" pitchFamily="34" charset="0"/>
            </a:endParaRPr>
          </a:p>
        </p:txBody>
      </p:sp>
      <p:sp>
        <p:nvSpPr>
          <p:cNvPr id="2" name="Rectangle 1"/>
          <p:cNvSpPr/>
          <p:nvPr/>
        </p:nvSpPr>
        <p:spPr>
          <a:xfrm>
            <a:off x="990600" y="1409699"/>
            <a:ext cx="5334000" cy="4893647"/>
          </a:xfrm>
          <a:prstGeom prst="rect">
            <a:avLst/>
          </a:prstGeom>
        </p:spPr>
        <p:txBody>
          <a:bodyPr wrap="square">
            <a:spAutoFit/>
          </a:bodyPr>
          <a:lstStyle/>
          <a:p>
            <a:r>
              <a:rPr lang="en-US" sz="2400" dirty="0">
                <a:latin typeface="Corbel" pitchFamily="34" charset="0"/>
              </a:rPr>
              <a:t>I always in my mind had the belief that you had to build a school from the bottom up. That you had to bring them in at the lower age and then you had a high shot of keeping them. Other schools don’t get a lot in high school. That’s flipped here. We have people coming in the 8th, 9th, 10th grade because they want this experience. We don’t have to fill 60 slots in JK so that we can have 40 of them by the time they’re seniors. </a:t>
            </a:r>
          </a:p>
          <a:p>
            <a:r>
              <a:rPr lang="en-US" sz="2400" i="1" dirty="0">
                <a:latin typeface="Corbel" pitchFamily="34" charset="0"/>
              </a:rPr>
              <a:t>(Board Member, RCDS) </a:t>
            </a:r>
          </a:p>
        </p:txBody>
      </p:sp>
    </p:spTree>
    <p:extLst>
      <p:ext uri="{BB962C8B-B14F-4D97-AF65-F5344CB8AC3E}">
        <p14:creationId xmlns:p14="http://schemas.microsoft.com/office/powerpoint/2010/main" val="263286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543800" y="2703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543800" y="3465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543800" y="4227611"/>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543800" y="1941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543800" y="117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43800" y="1255811"/>
            <a:ext cx="1600200" cy="307777"/>
          </a:xfrm>
          <a:prstGeom prst="rect">
            <a:avLst/>
          </a:prstGeom>
          <a:noFill/>
        </p:spPr>
        <p:txBody>
          <a:bodyPr wrap="square" rtlCol="0">
            <a:spAutoFit/>
          </a:bodyPr>
          <a:lstStyle/>
          <a:p>
            <a:r>
              <a:rPr lang="en-US" sz="1400" b="1" dirty="0" smtClean="0"/>
              <a:t>Project Question</a:t>
            </a:r>
            <a:endParaRPr lang="en-US" sz="1400" b="1" dirty="0"/>
          </a:p>
        </p:txBody>
      </p:sp>
      <p:sp>
        <p:nvSpPr>
          <p:cNvPr id="29" name="TextBox 28"/>
          <p:cNvSpPr txBox="1"/>
          <p:nvPr/>
        </p:nvSpPr>
        <p:spPr>
          <a:xfrm>
            <a:off x="7543800" y="2017811"/>
            <a:ext cx="1600200" cy="307777"/>
          </a:xfrm>
          <a:prstGeom prst="rect">
            <a:avLst/>
          </a:prstGeom>
          <a:noFill/>
        </p:spPr>
        <p:txBody>
          <a:bodyPr wrap="square" rtlCol="0">
            <a:spAutoFit/>
          </a:bodyPr>
          <a:lstStyle/>
          <a:p>
            <a:r>
              <a:rPr lang="en-US" sz="1400" b="1" dirty="0" smtClean="0"/>
              <a:t>Analytical Model</a:t>
            </a:r>
            <a:endParaRPr lang="en-US" sz="1400" b="1" dirty="0"/>
          </a:p>
        </p:txBody>
      </p:sp>
      <p:sp>
        <p:nvSpPr>
          <p:cNvPr id="30" name="TextBox 29"/>
          <p:cNvSpPr txBox="1"/>
          <p:nvPr/>
        </p:nvSpPr>
        <p:spPr>
          <a:xfrm>
            <a:off x="7543800" y="2779811"/>
            <a:ext cx="1600200" cy="307777"/>
          </a:xfrm>
          <a:prstGeom prst="rect">
            <a:avLst/>
          </a:prstGeom>
          <a:noFill/>
        </p:spPr>
        <p:txBody>
          <a:bodyPr wrap="square" rtlCol="0">
            <a:spAutoFit/>
          </a:bodyPr>
          <a:lstStyle/>
          <a:p>
            <a:r>
              <a:rPr lang="en-US" sz="1400" b="1" dirty="0" smtClean="0"/>
              <a:t>Project Design</a:t>
            </a:r>
            <a:endParaRPr lang="en-US" sz="1400" b="1" dirty="0"/>
          </a:p>
        </p:txBody>
      </p:sp>
      <p:sp>
        <p:nvSpPr>
          <p:cNvPr id="31" name="TextBox 30"/>
          <p:cNvSpPr txBox="1"/>
          <p:nvPr/>
        </p:nvSpPr>
        <p:spPr>
          <a:xfrm>
            <a:off x="7543800" y="3541811"/>
            <a:ext cx="1600200" cy="307777"/>
          </a:xfrm>
          <a:prstGeom prst="rect">
            <a:avLst/>
          </a:prstGeom>
          <a:noFill/>
        </p:spPr>
        <p:txBody>
          <a:bodyPr wrap="square" rtlCol="0">
            <a:spAutoFit/>
          </a:bodyPr>
          <a:lstStyle/>
          <a:p>
            <a:r>
              <a:rPr lang="en-US" sz="1400" b="1" dirty="0" smtClean="0"/>
              <a:t>Limitations</a:t>
            </a:r>
            <a:endParaRPr lang="en-US" sz="1400" b="1" dirty="0"/>
          </a:p>
        </p:txBody>
      </p:sp>
      <p:sp>
        <p:nvSpPr>
          <p:cNvPr id="32" name="TextBox 31"/>
          <p:cNvSpPr txBox="1"/>
          <p:nvPr/>
        </p:nvSpPr>
        <p:spPr>
          <a:xfrm>
            <a:off x="7543800" y="4303811"/>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33" name="Rounded Rectangle 32"/>
          <p:cNvSpPr/>
          <p:nvPr/>
        </p:nvSpPr>
        <p:spPr>
          <a:xfrm>
            <a:off x="7543800" y="417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43800" y="530422"/>
            <a:ext cx="1600200" cy="307777"/>
          </a:xfrm>
          <a:prstGeom prst="rect">
            <a:avLst/>
          </a:prstGeom>
          <a:noFill/>
        </p:spPr>
        <p:txBody>
          <a:bodyPr wrap="square" rtlCol="0">
            <a:spAutoFit/>
          </a:bodyPr>
          <a:lstStyle/>
          <a:p>
            <a:r>
              <a:rPr lang="en-US" sz="1400" b="1" dirty="0" smtClean="0"/>
              <a:t>Context</a:t>
            </a:r>
            <a:endParaRPr lang="en-US" sz="1400" b="1" dirty="0"/>
          </a:p>
        </p:txBody>
      </p:sp>
      <p:sp>
        <p:nvSpPr>
          <p:cNvPr id="35" name="Rounded Rectangle 34"/>
          <p:cNvSpPr/>
          <p:nvPr/>
        </p:nvSpPr>
        <p:spPr>
          <a:xfrm>
            <a:off x="7550727" y="498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550727" y="5065811"/>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37" name="Rounded Rectangle 36"/>
          <p:cNvSpPr/>
          <p:nvPr/>
        </p:nvSpPr>
        <p:spPr>
          <a:xfrm>
            <a:off x="7554192" y="5764462"/>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554192" y="5840662"/>
            <a:ext cx="1600200" cy="307777"/>
          </a:xfrm>
          <a:prstGeom prst="rect">
            <a:avLst/>
          </a:prstGeom>
          <a:noFill/>
        </p:spPr>
        <p:txBody>
          <a:bodyPr wrap="square" rtlCol="0">
            <a:spAutoFit/>
          </a:bodyPr>
          <a:lstStyle/>
          <a:p>
            <a:r>
              <a:rPr lang="en-US" sz="1400" b="1" dirty="0" smtClean="0"/>
              <a:t>Questions</a:t>
            </a:r>
            <a:endParaRPr lang="en-US" sz="1400" b="1" dirty="0"/>
          </a:p>
        </p:txBody>
      </p:sp>
      <p:sp>
        <p:nvSpPr>
          <p:cNvPr id="43" name="TextBox 42"/>
          <p:cNvSpPr txBox="1"/>
          <p:nvPr/>
        </p:nvSpPr>
        <p:spPr>
          <a:xfrm>
            <a:off x="990600" y="530422"/>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Professional Development</a:t>
            </a:r>
            <a:endParaRPr lang="en-US" sz="2400" dirty="0">
              <a:solidFill>
                <a:schemeClr val="bg1"/>
              </a:solidFill>
            </a:endParaRPr>
          </a:p>
        </p:txBody>
      </p:sp>
      <p:cxnSp>
        <p:nvCxnSpPr>
          <p:cNvPr id="20" name="Straight Connector 19"/>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2" name="TextBox 21"/>
          <p:cNvSpPr txBox="1"/>
          <p:nvPr/>
        </p:nvSpPr>
        <p:spPr>
          <a:xfrm>
            <a:off x="3352800" y="6400800"/>
            <a:ext cx="3810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STAYED THE COURSE</a:t>
            </a:r>
            <a:endParaRPr lang="en-US" sz="1600" b="1" dirty="0">
              <a:solidFill>
                <a:srgbClr val="CDCD8F"/>
              </a:solidFill>
              <a:latin typeface="Corbel" pitchFamily="34" charset="0"/>
            </a:endParaRPr>
          </a:p>
        </p:txBody>
      </p:sp>
      <p:sp>
        <p:nvSpPr>
          <p:cNvPr id="23" name="Rectangle 5"/>
          <p:cNvSpPr>
            <a:spLocks noChangeArrowheads="1"/>
          </p:cNvSpPr>
          <p:nvPr/>
        </p:nvSpPr>
        <p:spPr bwMode="auto">
          <a:xfrm>
            <a:off x="1430482" y="1536367"/>
            <a:ext cx="4495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400" b="1" dirty="0" smtClean="0">
                <a:solidFill>
                  <a:srgbClr val="CDCD8F"/>
                </a:solidFill>
              </a:rPr>
              <a:t>An area schools could control</a:t>
            </a:r>
            <a:endParaRPr lang="en-US" sz="2400" b="1" dirty="0">
              <a:solidFill>
                <a:srgbClr val="CDCD8F"/>
              </a:solidFill>
            </a:endParaRPr>
          </a:p>
        </p:txBody>
      </p:sp>
      <p:sp>
        <p:nvSpPr>
          <p:cNvPr id="39" name="Oval 6"/>
          <p:cNvSpPr>
            <a:spLocks noChangeArrowheads="1"/>
          </p:cNvSpPr>
          <p:nvPr/>
        </p:nvSpPr>
        <p:spPr bwMode="auto">
          <a:xfrm>
            <a:off x="571501" y="1490366"/>
            <a:ext cx="609600" cy="608111"/>
          </a:xfrm>
          <a:prstGeom prst="ellipse">
            <a:avLst/>
          </a:prstGeom>
          <a:solidFill>
            <a:srgbClr val="CDCD8F"/>
          </a:solidFill>
          <a:ln w="9525">
            <a:solidFill>
              <a:schemeClr val="tx1"/>
            </a:solidFill>
            <a:round/>
            <a:headEnd/>
            <a:tailEnd/>
          </a:ln>
        </p:spPr>
        <p:txBody>
          <a:bodyPr wrap="none" anchor="ctr"/>
          <a:lstStyle/>
          <a:p>
            <a:endParaRPr lang="en-US"/>
          </a:p>
        </p:txBody>
      </p:sp>
      <p:sp>
        <p:nvSpPr>
          <p:cNvPr id="45" name="Rectangle 5"/>
          <p:cNvSpPr>
            <a:spLocks noChangeArrowheads="1"/>
          </p:cNvSpPr>
          <p:nvPr/>
        </p:nvSpPr>
        <p:spPr bwMode="auto">
          <a:xfrm>
            <a:off x="1430482" y="2268470"/>
            <a:ext cx="449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400" b="1" dirty="0" smtClean="0">
                <a:solidFill>
                  <a:srgbClr val="CDCD8F"/>
                </a:solidFill>
              </a:rPr>
              <a:t>More efficiency in spending without cutting budgets</a:t>
            </a:r>
            <a:endParaRPr lang="en-US" sz="2400" b="1" dirty="0">
              <a:solidFill>
                <a:srgbClr val="CDCD8F"/>
              </a:solidFill>
            </a:endParaRPr>
          </a:p>
        </p:txBody>
      </p:sp>
      <p:sp>
        <p:nvSpPr>
          <p:cNvPr id="46" name="Oval 6"/>
          <p:cNvSpPr>
            <a:spLocks noChangeArrowheads="1"/>
          </p:cNvSpPr>
          <p:nvPr/>
        </p:nvSpPr>
        <p:spPr bwMode="auto">
          <a:xfrm>
            <a:off x="571501" y="2328077"/>
            <a:ext cx="609600" cy="608111"/>
          </a:xfrm>
          <a:prstGeom prst="ellipse">
            <a:avLst/>
          </a:prstGeom>
          <a:solidFill>
            <a:srgbClr val="CDCD8F"/>
          </a:solidFill>
          <a:ln w="9525">
            <a:solidFill>
              <a:schemeClr val="tx1"/>
            </a:solidFill>
            <a:round/>
            <a:headEnd/>
            <a:tailEnd/>
          </a:ln>
        </p:spPr>
        <p:txBody>
          <a:bodyPr wrap="none" anchor="ctr"/>
          <a:lstStyle/>
          <a:p>
            <a:endParaRPr lang="en-US"/>
          </a:p>
        </p:txBody>
      </p:sp>
      <p:sp>
        <p:nvSpPr>
          <p:cNvPr id="47" name="Rectangle 5"/>
          <p:cNvSpPr>
            <a:spLocks noChangeArrowheads="1"/>
          </p:cNvSpPr>
          <p:nvPr/>
        </p:nvSpPr>
        <p:spPr bwMode="auto">
          <a:xfrm>
            <a:off x="1430482" y="3135471"/>
            <a:ext cx="449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400" b="1" dirty="0" smtClean="0">
                <a:solidFill>
                  <a:srgbClr val="CDCD8F"/>
                </a:solidFill>
              </a:rPr>
              <a:t>Spending rose from 2005 to 2010 (p&lt;.01 using constant dollars)</a:t>
            </a:r>
            <a:endParaRPr lang="en-US" sz="2400" b="1" dirty="0">
              <a:solidFill>
                <a:srgbClr val="CDCD8F"/>
              </a:solidFill>
            </a:endParaRPr>
          </a:p>
        </p:txBody>
      </p:sp>
      <p:sp>
        <p:nvSpPr>
          <p:cNvPr id="48" name="Oval 6"/>
          <p:cNvSpPr>
            <a:spLocks noChangeArrowheads="1"/>
          </p:cNvSpPr>
          <p:nvPr/>
        </p:nvSpPr>
        <p:spPr bwMode="auto">
          <a:xfrm>
            <a:off x="571501" y="3246915"/>
            <a:ext cx="609600" cy="608111"/>
          </a:xfrm>
          <a:prstGeom prst="ellipse">
            <a:avLst/>
          </a:prstGeom>
          <a:solidFill>
            <a:srgbClr val="CDCD8F"/>
          </a:solidFill>
          <a:ln w="9525">
            <a:solidFill>
              <a:schemeClr val="tx1"/>
            </a:solidFill>
            <a:round/>
            <a:headEnd/>
            <a:tailEnd/>
          </a:ln>
        </p:spPr>
        <p:txBody>
          <a:bodyPr wrap="none" anchor="ctr"/>
          <a:lstStyle/>
          <a:p>
            <a:endParaRPr lang="en-US"/>
          </a:p>
        </p:txBody>
      </p:sp>
      <p:sp>
        <p:nvSpPr>
          <p:cNvPr id="49" name="Rectangle 5"/>
          <p:cNvSpPr>
            <a:spLocks noChangeArrowheads="1"/>
          </p:cNvSpPr>
          <p:nvPr/>
        </p:nvSpPr>
        <p:spPr bwMode="auto">
          <a:xfrm>
            <a:off x="1451264" y="4263478"/>
            <a:ext cx="4495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400" b="1" dirty="0" smtClean="0">
                <a:solidFill>
                  <a:srgbClr val="CDCD8F"/>
                </a:solidFill>
              </a:rPr>
              <a:t>Dip from 2009 to 2010</a:t>
            </a:r>
            <a:endParaRPr lang="en-US" sz="2400" b="1" dirty="0">
              <a:solidFill>
                <a:srgbClr val="CDCD8F"/>
              </a:solidFill>
            </a:endParaRPr>
          </a:p>
        </p:txBody>
      </p:sp>
      <p:sp>
        <p:nvSpPr>
          <p:cNvPr id="50" name="Oval 6"/>
          <p:cNvSpPr>
            <a:spLocks noChangeArrowheads="1"/>
          </p:cNvSpPr>
          <p:nvPr/>
        </p:nvSpPr>
        <p:spPr bwMode="auto">
          <a:xfrm>
            <a:off x="592283" y="4190256"/>
            <a:ext cx="609600" cy="608111"/>
          </a:xfrm>
          <a:prstGeom prst="ellipse">
            <a:avLst/>
          </a:prstGeom>
          <a:solidFill>
            <a:srgbClr val="CDCD8F"/>
          </a:solidFill>
          <a:ln w="9525">
            <a:solidFill>
              <a:schemeClr val="tx1"/>
            </a:solidFill>
            <a:round/>
            <a:headEnd/>
            <a:tailEnd/>
          </a:ln>
        </p:spPr>
        <p:txBody>
          <a:bodyPr wrap="none" anchor="ctr"/>
          <a:lstStyle/>
          <a:p>
            <a:endParaRPr lang="en-US"/>
          </a:p>
        </p:txBody>
      </p:sp>
      <p:sp>
        <p:nvSpPr>
          <p:cNvPr id="51" name="Rectangle 5"/>
          <p:cNvSpPr>
            <a:spLocks noChangeArrowheads="1"/>
          </p:cNvSpPr>
          <p:nvPr/>
        </p:nvSpPr>
        <p:spPr bwMode="auto">
          <a:xfrm>
            <a:off x="1478973" y="4952804"/>
            <a:ext cx="56838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400" b="1" dirty="0" smtClean="0">
                <a:solidFill>
                  <a:srgbClr val="CDCD8F"/>
                </a:solidFill>
              </a:rPr>
              <a:t>No differences based on gender, region, or boarding elements, but K-12 went up around $20,000 more than 6-12</a:t>
            </a:r>
            <a:endParaRPr lang="en-US" sz="2400" b="1" dirty="0">
              <a:solidFill>
                <a:srgbClr val="CDCD8F"/>
              </a:solidFill>
            </a:endParaRPr>
          </a:p>
        </p:txBody>
      </p:sp>
      <p:sp>
        <p:nvSpPr>
          <p:cNvPr id="52" name="Oval 6"/>
          <p:cNvSpPr>
            <a:spLocks noChangeArrowheads="1"/>
          </p:cNvSpPr>
          <p:nvPr/>
        </p:nvSpPr>
        <p:spPr bwMode="auto">
          <a:xfrm>
            <a:off x="619992" y="5073255"/>
            <a:ext cx="609600" cy="608111"/>
          </a:xfrm>
          <a:prstGeom prst="ellipse">
            <a:avLst/>
          </a:prstGeom>
          <a:solidFill>
            <a:srgbClr val="CDCD8F"/>
          </a:solidFill>
          <a:ln w="952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6551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2000"/>
                                        <p:tgtEl>
                                          <p:spTgt spid="3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2000"/>
                                        <p:tgtEl>
                                          <p:spTgt spid="4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20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2000"/>
                                        <p:tgtEl>
                                          <p:spTgt spid="4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200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2000"/>
                                        <p:tgtEl>
                                          <p:spTgt spid="5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2000"/>
                                        <p:tgtEl>
                                          <p:spTgt spid="4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2000"/>
                                        <p:tgtEl>
                                          <p:spTgt spid="5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3" grpId="0"/>
      <p:bldP spid="39" grpId="0" animBg="1"/>
      <p:bldP spid="45" grpId="0"/>
      <p:bldP spid="46" grpId="0" animBg="1"/>
      <p:bldP spid="47" grpId="0"/>
      <p:bldP spid="48" grpId="0" animBg="1"/>
      <p:bldP spid="49" grpId="0"/>
      <p:bldP spid="50" grpId="0" animBg="1"/>
      <p:bldP spid="51" grpId="0"/>
      <p:bldP spid="5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543800" y="2703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543800" y="3465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543800" y="4227611"/>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543800" y="1941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543800" y="117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43800" y="1255811"/>
            <a:ext cx="1600200" cy="307777"/>
          </a:xfrm>
          <a:prstGeom prst="rect">
            <a:avLst/>
          </a:prstGeom>
          <a:noFill/>
        </p:spPr>
        <p:txBody>
          <a:bodyPr wrap="square" rtlCol="0">
            <a:spAutoFit/>
          </a:bodyPr>
          <a:lstStyle/>
          <a:p>
            <a:r>
              <a:rPr lang="en-US" sz="1400" b="1" dirty="0" smtClean="0"/>
              <a:t>Project Question</a:t>
            </a:r>
            <a:endParaRPr lang="en-US" sz="1400" b="1" dirty="0"/>
          </a:p>
        </p:txBody>
      </p:sp>
      <p:sp>
        <p:nvSpPr>
          <p:cNvPr id="29" name="TextBox 28"/>
          <p:cNvSpPr txBox="1"/>
          <p:nvPr/>
        </p:nvSpPr>
        <p:spPr>
          <a:xfrm>
            <a:off x="7543800" y="2017811"/>
            <a:ext cx="1600200" cy="307777"/>
          </a:xfrm>
          <a:prstGeom prst="rect">
            <a:avLst/>
          </a:prstGeom>
          <a:noFill/>
        </p:spPr>
        <p:txBody>
          <a:bodyPr wrap="square" rtlCol="0">
            <a:spAutoFit/>
          </a:bodyPr>
          <a:lstStyle/>
          <a:p>
            <a:r>
              <a:rPr lang="en-US" sz="1400" b="1" dirty="0" smtClean="0"/>
              <a:t>Analytical Model</a:t>
            </a:r>
            <a:endParaRPr lang="en-US" sz="1400" b="1" dirty="0"/>
          </a:p>
        </p:txBody>
      </p:sp>
      <p:sp>
        <p:nvSpPr>
          <p:cNvPr id="30" name="TextBox 29"/>
          <p:cNvSpPr txBox="1"/>
          <p:nvPr/>
        </p:nvSpPr>
        <p:spPr>
          <a:xfrm>
            <a:off x="7543800" y="2779811"/>
            <a:ext cx="1600200" cy="307777"/>
          </a:xfrm>
          <a:prstGeom prst="rect">
            <a:avLst/>
          </a:prstGeom>
          <a:noFill/>
        </p:spPr>
        <p:txBody>
          <a:bodyPr wrap="square" rtlCol="0">
            <a:spAutoFit/>
          </a:bodyPr>
          <a:lstStyle/>
          <a:p>
            <a:r>
              <a:rPr lang="en-US" sz="1400" b="1" dirty="0" smtClean="0"/>
              <a:t>Project Design</a:t>
            </a:r>
            <a:endParaRPr lang="en-US" sz="1400" b="1" dirty="0"/>
          </a:p>
        </p:txBody>
      </p:sp>
      <p:sp>
        <p:nvSpPr>
          <p:cNvPr id="31" name="TextBox 30"/>
          <p:cNvSpPr txBox="1"/>
          <p:nvPr/>
        </p:nvSpPr>
        <p:spPr>
          <a:xfrm>
            <a:off x="7543800" y="3541811"/>
            <a:ext cx="1600200" cy="307777"/>
          </a:xfrm>
          <a:prstGeom prst="rect">
            <a:avLst/>
          </a:prstGeom>
          <a:noFill/>
        </p:spPr>
        <p:txBody>
          <a:bodyPr wrap="square" rtlCol="0">
            <a:spAutoFit/>
          </a:bodyPr>
          <a:lstStyle/>
          <a:p>
            <a:r>
              <a:rPr lang="en-US" sz="1400" b="1" dirty="0" smtClean="0"/>
              <a:t>Limitations</a:t>
            </a:r>
            <a:endParaRPr lang="en-US" sz="1400" b="1" dirty="0"/>
          </a:p>
        </p:txBody>
      </p:sp>
      <p:sp>
        <p:nvSpPr>
          <p:cNvPr id="32" name="TextBox 31"/>
          <p:cNvSpPr txBox="1"/>
          <p:nvPr/>
        </p:nvSpPr>
        <p:spPr>
          <a:xfrm>
            <a:off x="7543800" y="4303811"/>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33" name="Rounded Rectangle 32"/>
          <p:cNvSpPr/>
          <p:nvPr/>
        </p:nvSpPr>
        <p:spPr>
          <a:xfrm>
            <a:off x="7543800" y="417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43800" y="530422"/>
            <a:ext cx="1600200" cy="307777"/>
          </a:xfrm>
          <a:prstGeom prst="rect">
            <a:avLst/>
          </a:prstGeom>
          <a:noFill/>
        </p:spPr>
        <p:txBody>
          <a:bodyPr wrap="square" rtlCol="0">
            <a:spAutoFit/>
          </a:bodyPr>
          <a:lstStyle/>
          <a:p>
            <a:r>
              <a:rPr lang="en-US" sz="1400" b="1" dirty="0" smtClean="0"/>
              <a:t>Context</a:t>
            </a:r>
            <a:endParaRPr lang="en-US" sz="1400" b="1" dirty="0"/>
          </a:p>
        </p:txBody>
      </p:sp>
      <p:sp>
        <p:nvSpPr>
          <p:cNvPr id="35" name="Rounded Rectangle 34"/>
          <p:cNvSpPr/>
          <p:nvPr/>
        </p:nvSpPr>
        <p:spPr>
          <a:xfrm>
            <a:off x="7550727" y="498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550727" y="5065811"/>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37" name="Rounded Rectangle 36"/>
          <p:cNvSpPr/>
          <p:nvPr/>
        </p:nvSpPr>
        <p:spPr>
          <a:xfrm>
            <a:off x="7554192" y="5764462"/>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554192" y="5840662"/>
            <a:ext cx="1600200" cy="307777"/>
          </a:xfrm>
          <a:prstGeom prst="rect">
            <a:avLst/>
          </a:prstGeom>
          <a:noFill/>
        </p:spPr>
        <p:txBody>
          <a:bodyPr wrap="square" rtlCol="0">
            <a:spAutoFit/>
          </a:bodyPr>
          <a:lstStyle/>
          <a:p>
            <a:r>
              <a:rPr lang="en-US" sz="1400" b="1" dirty="0" smtClean="0"/>
              <a:t>Questions</a:t>
            </a:r>
            <a:endParaRPr lang="en-US" sz="1400" b="1" dirty="0"/>
          </a:p>
        </p:txBody>
      </p:sp>
      <p:sp>
        <p:nvSpPr>
          <p:cNvPr id="43" name="TextBox 42"/>
          <p:cNvSpPr txBox="1"/>
          <p:nvPr/>
        </p:nvSpPr>
        <p:spPr>
          <a:xfrm>
            <a:off x="990600" y="530422"/>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Professional Development</a:t>
            </a:r>
            <a:endParaRPr lang="en-US" sz="2400" dirty="0">
              <a:solidFill>
                <a:schemeClr val="bg1"/>
              </a:solidFill>
            </a:endParaRPr>
          </a:p>
        </p:txBody>
      </p:sp>
      <p:cxnSp>
        <p:nvCxnSpPr>
          <p:cNvPr id="20" name="Straight Connector 19"/>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2" name="TextBox 21"/>
          <p:cNvSpPr txBox="1"/>
          <p:nvPr/>
        </p:nvSpPr>
        <p:spPr>
          <a:xfrm>
            <a:off x="3352800" y="6400800"/>
            <a:ext cx="3810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STAYED THE COURSE</a:t>
            </a:r>
            <a:endParaRPr lang="en-US" sz="1600" b="1" dirty="0">
              <a:solidFill>
                <a:srgbClr val="CDCD8F"/>
              </a:solidFill>
              <a:latin typeface="Corbe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64173"/>
            <a:ext cx="6934201" cy="5133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434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5"/>
          <p:cNvSpPr>
            <a:spLocks noChangeArrowheads="1"/>
          </p:cNvSpPr>
          <p:nvPr/>
        </p:nvSpPr>
        <p:spPr bwMode="auto">
          <a:xfrm>
            <a:off x="4876800" y="798489"/>
            <a:ext cx="1981200" cy="1981200"/>
          </a:xfrm>
          <a:prstGeom prst="ellipse">
            <a:avLst/>
          </a:prstGeom>
          <a:solidFill>
            <a:schemeClr val="accent3">
              <a:lumMod val="75000"/>
            </a:schemeClr>
          </a:solidFill>
          <a:ln w="9525">
            <a:solidFill>
              <a:schemeClr val="tx1"/>
            </a:solidFill>
            <a:round/>
            <a:headEnd/>
            <a:tailEnd/>
          </a:ln>
        </p:spPr>
        <p:txBody>
          <a:bodyPr wrap="none" anchor="ctr"/>
          <a:lstStyle/>
          <a:p>
            <a:endParaRPr lang="en-US"/>
          </a:p>
        </p:txBody>
      </p:sp>
      <p:sp>
        <p:nvSpPr>
          <p:cNvPr id="46" name="TextBox 5"/>
          <p:cNvSpPr txBox="1">
            <a:spLocks noChangeArrowheads="1"/>
          </p:cNvSpPr>
          <p:nvPr/>
        </p:nvSpPr>
        <p:spPr bwMode="auto">
          <a:xfrm>
            <a:off x="4953000" y="1447347"/>
            <a:ext cx="182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en-US" sz="2000" b="1" dirty="0" smtClean="0"/>
              <a:t>School Site Visits</a:t>
            </a:r>
            <a:endParaRPr lang="en-US" sz="2000" b="1" dirty="0"/>
          </a:p>
        </p:txBody>
      </p:sp>
      <p:pic>
        <p:nvPicPr>
          <p:cNvPr id="194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782" y="2785075"/>
            <a:ext cx="4322618" cy="39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7554192" y="1905000"/>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54192" y="2666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1" name="TextBox 40"/>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2" name="TextBox 41"/>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3" name="Rounded Rectangle 42"/>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47" name="Rounded Rectangle 46"/>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265899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3.33333E-6 -1.48148E-6 L -0.25 -0.0294 " pathEditMode="relative" rAng="0" ptsTypes="AA">
                                      <p:cBhvr>
                                        <p:cTn id="6" dur="1500" fill="hold"/>
                                        <p:tgtEl>
                                          <p:spTgt spid="46"/>
                                        </p:tgtEl>
                                        <p:attrNameLst>
                                          <p:attrName>ppt_x</p:attrName>
                                          <p:attrName>ppt_y</p:attrName>
                                        </p:attrNameLst>
                                      </p:cBhvr>
                                      <p:rCtr x="-12500" y="-1481"/>
                                    </p:animMotion>
                                  </p:childTnLst>
                                </p:cTn>
                              </p:par>
                              <p:par>
                                <p:cTn id="7" presetID="35" presetClass="path" presetSubtype="0" accel="50000" decel="50000" fill="hold" grpId="0" nodeType="withEffect">
                                  <p:stCondLst>
                                    <p:cond delay="0"/>
                                  </p:stCondLst>
                                  <p:childTnLst>
                                    <p:animMotion origin="layout" path="M 3.33333E-6 3.7037E-7 L -0.25 -0.02755 " pathEditMode="relative" rAng="0" ptsTypes="AA">
                                      <p:cBhvr>
                                        <p:cTn id="8" dur="1500" fill="hold"/>
                                        <p:tgtEl>
                                          <p:spTgt spid="45"/>
                                        </p:tgtEl>
                                        <p:attrNameLst>
                                          <p:attrName>ppt_x</p:attrName>
                                          <p:attrName>ppt_y</p:attrName>
                                        </p:attrNameLst>
                                      </p:cBhvr>
                                      <p:rCtr x="-12500" y="-1389"/>
                                    </p:animMotion>
                                  </p:childTnLst>
                                </p:cTn>
                              </p:par>
                              <p:par>
                                <p:cTn id="9" presetID="10" presetClass="entr" presetSubtype="0" fill="hold" nodeType="withEffect">
                                  <p:stCondLst>
                                    <p:cond delay="0"/>
                                  </p:stCondLst>
                                  <p:childTnLst>
                                    <p:set>
                                      <p:cBhvr>
                                        <p:cTn id="10" dur="1" fill="hold">
                                          <p:stCondLst>
                                            <p:cond delay="0"/>
                                          </p:stCondLst>
                                        </p:cTn>
                                        <p:tgtEl>
                                          <p:spTgt spid="19457"/>
                                        </p:tgtEl>
                                        <p:attrNameLst>
                                          <p:attrName>style.visibility</p:attrName>
                                        </p:attrNameLst>
                                      </p:cBhvr>
                                      <p:to>
                                        <p:strVal val="visible"/>
                                      </p:to>
                                    </p:set>
                                    <p:animEffect transition="in" filter="fade">
                                      <p:cBhvr>
                                        <p:cTn id="11" dur="1500"/>
                                        <p:tgtEl>
                                          <p:spTgt spid="19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543800" y="2703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543800" y="3465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543800" y="4227611"/>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543800" y="1941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543800" y="117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43800" y="1255811"/>
            <a:ext cx="1600200" cy="307777"/>
          </a:xfrm>
          <a:prstGeom prst="rect">
            <a:avLst/>
          </a:prstGeom>
          <a:noFill/>
        </p:spPr>
        <p:txBody>
          <a:bodyPr wrap="square" rtlCol="0">
            <a:spAutoFit/>
          </a:bodyPr>
          <a:lstStyle/>
          <a:p>
            <a:r>
              <a:rPr lang="en-US" sz="1400" b="1" dirty="0" smtClean="0"/>
              <a:t>Project Question</a:t>
            </a:r>
            <a:endParaRPr lang="en-US" sz="1400" b="1" dirty="0"/>
          </a:p>
        </p:txBody>
      </p:sp>
      <p:sp>
        <p:nvSpPr>
          <p:cNvPr id="29" name="TextBox 28"/>
          <p:cNvSpPr txBox="1"/>
          <p:nvPr/>
        </p:nvSpPr>
        <p:spPr>
          <a:xfrm>
            <a:off x="7543800" y="2017811"/>
            <a:ext cx="1600200" cy="307777"/>
          </a:xfrm>
          <a:prstGeom prst="rect">
            <a:avLst/>
          </a:prstGeom>
          <a:noFill/>
        </p:spPr>
        <p:txBody>
          <a:bodyPr wrap="square" rtlCol="0">
            <a:spAutoFit/>
          </a:bodyPr>
          <a:lstStyle/>
          <a:p>
            <a:r>
              <a:rPr lang="en-US" sz="1400" b="1" dirty="0" smtClean="0"/>
              <a:t>Analytical Model</a:t>
            </a:r>
            <a:endParaRPr lang="en-US" sz="1400" b="1" dirty="0"/>
          </a:p>
        </p:txBody>
      </p:sp>
      <p:sp>
        <p:nvSpPr>
          <p:cNvPr id="30" name="TextBox 29"/>
          <p:cNvSpPr txBox="1"/>
          <p:nvPr/>
        </p:nvSpPr>
        <p:spPr>
          <a:xfrm>
            <a:off x="7543800" y="2779811"/>
            <a:ext cx="1600200" cy="307777"/>
          </a:xfrm>
          <a:prstGeom prst="rect">
            <a:avLst/>
          </a:prstGeom>
          <a:noFill/>
        </p:spPr>
        <p:txBody>
          <a:bodyPr wrap="square" rtlCol="0">
            <a:spAutoFit/>
          </a:bodyPr>
          <a:lstStyle/>
          <a:p>
            <a:r>
              <a:rPr lang="en-US" sz="1400" b="1" dirty="0" smtClean="0"/>
              <a:t>Project Design</a:t>
            </a:r>
            <a:endParaRPr lang="en-US" sz="1400" b="1" dirty="0"/>
          </a:p>
        </p:txBody>
      </p:sp>
      <p:sp>
        <p:nvSpPr>
          <p:cNvPr id="31" name="TextBox 30"/>
          <p:cNvSpPr txBox="1"/>
          <p:nvPr/>
        </p:nvSpPr>
        <p:spPr>
          <a:xfrm>
            <a:off x="7543800" y="3541811"/>
            <a:ext cx="1600200" cy="307777"/>
          </a:xfrm>
          <a:prstGeom prst="rect">
            <a:avLst/>
          </a:prstGeom>
          <a:noFill/>
        </p:spPr>
        <p:txBody>
          <a:bodyPr wrap="square" rtlCol="0">
            <a:spAutoFit/>
          </a:bodyPr>
          <a:lstStyle/>
          <a:p>
            <a:r>
              <a:rPr lang="en-US" sz="1400" b="1" dirty="0" smtClean="0"/>
              <a:t>Limitations</a:t>
            </a:r>
            <a:endParaRPr lang="en-US" sz="1400" b="1" dirty="0"/>
          </a:p>
        </p:txBody>
      </p:sp>
      <p:sp>
        <p:nvSpPr>
          <p:cNvPr id="32" name="TextBox 31"/>
          <p:cNvSpPr txBox="1"/>
          <p:nvPr/>
        </p:nvSpPr>
        <p:spPr>
          <a:xfrm>
            <a:off x="7543800" y="4303811"/>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33" name="Rounded Rectangle 32"/>
          <p:cNvSpPr/>
          <p:nvPr/>
        </p:nvSpPr>
        <p:spPr>
          <a:xfrm>
            <a:off x="7543800" y="417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43800" y="530422"/>
            <a:ext cx="1600200" cy="307777"/>
          </a:xfrm>
          <a:prstGeom prst="rect">
            <a:avLst/>
          </a:prstGeom>
          <a:noFill/>
        </p:spPr>
        <p:txBody>
          <a:bodyPr wrap="square" rtlCol="0">
            <a:spAutoFit/>
          </a:bodyPr>
          <a:lstStyle/>
          <a:p>
            <a:r>
              <a:rPr lang="en-US" sz="1400" b="1" dirty="0" smtClean="0"/>
              <a:t>Context</a:t>
            </a:r>
            <a:endParaRPr lang="en-US" sz="1400" b="1" dirty="0"/>
          </a:p>
        </p:txBody>
      </p:sp>
      <p:sp>
        <p:nvSpPr>
          <p:cNvPr id="35" name="Rounded Rectangle 34"/>
          <p:cNvSpPr/>
          <p:nvPr/>
        </p:nvSpPr>
        <p:spPr>
          <a:xfrm>
            <a:off x="7550727" y="498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550727" y="5065811"/>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37" name="Rounded Rectangle 36"/>
          <p:cNvSpPr/>
          <p:nvPr/>
        </p:nvSpPr>
        <p:spPr>
          <a:xfrm>
            <a:off x="7554192" y="5764462"/>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554192" y="5840662"/>
            <a:ext cx="1600200" cy="307777"/>
          </a:xfrm>
          <a:prstGeom prst="rect">
            <a:avLst/>
          </a:prstGeom>
          <a:noFill/>
        </p:spPr>
        <p:txBody>
          <a:bodyPr wrap="square" rtlCol="0">
            <a:spAutoFit/>
          </a:bodyPr>
          <a:lstStyle/>
          <a:p>
            <a:r>
              <a:rPr lang="en-US" sz="1400" b="1" dirty="0" smtClean="0"/>
              <a:t>Questions</a:t>
            </a:r>
            <a:endParaRPr lang="en-US" sz="1400" b="1" dirty="0"/>
          </a:p>
        </p:txBody>
      </p:sp>
      <p:sp>
        <p:nvSpPr>
          <p:cNvPr id="43" name="TextBox 42"/>
          <p:cNvSpPr txBox="1"/>
          <p:nvPr/>
        </p:nvSpPr>
        <p:spPr>
          <a:xfrm>
            <a:off x="990600" y="530422"/>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a:solidFill>
                  <a:schemeClr val="bg1"/>
                </a:solidFill>
              </a:rPr>
              <a:t>T</a:t>
            </a:r>
            <a:r>
              <a:rPr lang="en-US" sz="2400" b="1" dirty="0" smtClean="0">
                <a:solidFill>
                  <a:schemeClr val="bg1"/>
                </a:solidFill>
              </a:rPr>
              <a:t>echnology</a:t>
            </a:r>
            <a:endParaRPr lang="en-US" sz="2400" dirty="0">
              <a:solidFill>
                <a:schemeClr val="bg1"/>
              </a:solidFill>
            </a:endParaRPr>
          </a:p>
        </p:txBody>
      </p:sp>
      <p:cxnSp>
        <p:nvCxnSpPr>
          <p:cNvPr id="20" name="Straight Connector 19"/>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2" name="TextBox 21"/>
          <p:cNvSpPr txBox="1"/>
          <p:nvPr/>
        </p:nvSpPr>
        <p:spPr>
          <a:xfrm>
            <a:off x="3352800" y="6400800"/>
            <a:ext cx="3810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STAYED THE COURSE</a:t>
            </a:r>
            <a:endParaRPr lang="en-US" sz="1600" b="1" dirty="0">
              <a:solidFill>
                <a:srgbClr val="CDCD8F"/>
              </a:solidFill>
              <a:latin typeface="Corbel" pitchFamily="34" charset="0"/>
            </a:endParaRPr>
          </a:p>
        </p:txBody>
      </p:sp>
      <p:sp>
        <p:nvSpPr>
          <p:cNvPr id="23" name="Rectangle 5"/>
          <p:cNvSpPr>
            <a:spLocks noChangeArrowheads="1"/>
          </p:cNvSpPr>
          <p:nvPr/>
        </p:nvSpPr>
        <p:spPr bwMode="auto">
          <a:xfrm>
            <a:off x="1430482" y="1536367"/>
            <a:ext cx="4495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400" b="1" dirty="0" smtClean="0">
                <a:solidFill>
                  <a:srgbClr val="CDCD8F"/>
                </a:solidFill>
              </a:rPr>
              <a:t>Also an area schools could control</a:t>
            </a:r>
            <a:endParaRPr lang="en-US" sz="2400" b="1" dirty="0">
              <a:solidFill>
                <a:srgbClr val="CDCD8F"/>
              </a:solidFill>
            </a:endParaRPr>
          </a:p>
        </p:txBody>
      </p:sp>
      <p:sp>
        <p:nvSpPr>
          <p:cNvPr id="39" name="Oval 6"/>
          <p:cNvSpPr>
            <a:spLocks noChangeArrowheads="1"/>
          </p:cNvSpPr>
          <p:nvPr/>
        </p:nvSpPr>
        <p:spPr bwMode="auto">
          <a:xfrm>
            <a:off x="571501" y="1490366"/>
            <a:ext cx="609600" cy="608111"/>
          </a:xfrm>
          <a:prstGeom prst="ellipse">
            <a:avLst/>
          </a:prstGeom>
          <a:solidFill>
            <a:srgbClr val="CDCD8F"/>
          </a:solidFill>
          <a:ln w="9525">
            <a:solidFill>
              <a:schemeClr val="tx1"/>
            </a:solidFill>
            <a:round/>
            <a:headEnd/>
            <a:tailEnd/>
          </a:ln>
        </p:spPr>
        <p:txBody>
          <a:bodyPr wrap="none" anchor="ctr"/>
          <a:lstStyle/>
          <a:p>
            <a:endParaRPr lang="en-US"/>
          </a:p>
        </p:txBody>
      </p:sp>
      <p:sp>
        <p:nvSpPr>
          <p:cNvPr id="42" name="Rectangle 5"/>
          <p:cNvSpPr>
            <a:spLocks noChangeArrowheads="1"/>
          </p:cNvSpPr>
          <p:nvPr/>
        </p:nvSpPr>
        <p:spPr bwMode="auto">
          <a:xfrm>
            <a:off x="1430482" y="2364312"/>
            <a:ext cx="449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400" b="1" dirty="0" smtClean="0">
                <a:solidFill>
                  <a:srgbClr val="CDCD8F"/>
                </a:solidFill>
              </a:rPr>
              <a:t>Spending rose from 2005 to 2010 (p&lt;.01 using constant dollars)</a:t>
            </a:r>
            <a:endParaRPr lang="en-US" sz="2400" b="1" dirty="0">
              <a:solidFill>
                <a:srgbClr val="CDCD8F"/>
              </a:solidFill>
            </a:endParaRPr>
          </a:p>
        </p:txBody>
      </p:sp>
      <p:sp>
        <p:nvSpPr>
          <p:cNvPr id="44" name="Oval 6"/>
          <p:cNvSpPr>
            <a:spLocks noChangeArrowheads="1"/>
          </p:cNvSpPr>
          <p:nvPr/>
        </p:nvSpPr>
        <p:spPr bwMode="auto">
          <a:xfrm>
            <a:off x="571501" y="2475756"/>
            <a:ext cx="609600" cy="608111"/>
          </a:xfrm>
          <a:prstGeom prst="ellipse">
            <a:avLst/>
          </a:prstGeom>
          <a:solidFill>
            <a:srgbClr val="CDCD8F"/>
          </a:solidFill>
          <a:ln w="9525">
            <a:solidFill>
              <a:schemeClr val="tx1"/>
            </a:solidFill>
            <a:round/>
            <a:headEnd/>
            <a:tailEnd/>
          </a:ln>
        </p:spPr>
        <p:txBody>
          <a:bodyPr wrap="none" anchor="ctr"/>
          <a:lstStyle/>
          <a:p>
            <a:endParaRPr lang="en-US"/>
          </a:p>
        </p:txBody>
      </p:sp>
      <p:sp>
        <p:nvSpPr>
          <p:cNvPr id="45" name="Rectangle 5"/>
          <p:cNvSpPr>
            <a:spLocks noChangeArrowheads="1"/>
          </p:cNvSpPr>
          <p:nvPr/>
        </p:nvSpPr>
        <p:spPr bwMode="auto">
          <a:xfrm>
            <a:off x="1430482" y="3581280"/>
            <a:ext cx="48941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400" b="1" dirty="0" smtClean="0">
                <a:solidFill>
                  <a:srgbClr val="CDCD8F"/>
                </a:solidFill>
              </a:rPr>
              <a:t>No differences across school types</a:t>
            </a:r>
            <a:endParaRPr lang="en-US" sz="2400" b="1" dirty="0">
              <a:solidFill>
                <a:srgbClr val="CDCD8F"/>
              </a:solidFill>
            </a:endParaRPr>
          </a:p>
        </p:txBody>
      </p:sp>
      <p:sp>
        <p:nvSpPr>
          <p:cNvPr id="46" name="Oval 6"/>
          <p:cNvSpPr>
            <a:spLocks noChangeArrowheads="1"/>
          </p:cNvSpPr>
          <p:nvPr/>
        </p:nvSpPr>
        <p:spPr bwMode="auto">
          <a:xfrm>
            <a:off x="571501" y="3475258"/>
            <a:ext cx="609600" cy="608111"/>
          </a:xfrm>
          <a:prstGeom prst="ellipse">
            <a:avLst/>
          </a:prstGeom>
          <a:solidFill>
            <a:srgbClr val="CDCD8F"/>
          </a:solidFill>
          <a:ln w="952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296740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2000"/>
                                        <p:tgtEl>
                                          <p:spTgt spid="3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2000"/>
                                        <p:tgtEl>
                                          <p:spTgt spid="4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20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2000"/>
                                        <p:tgtEl>
                                          <p:spTgt spid="4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3" grpId="0"/>
      <p:bldP spid="39" grpId="0" animBg="1"/>
      <p:bldP spid="42" grpId="0"/>
      <p:bldP spid="44" grpId="0" animBg="1"/>
      <p:bldP spid="45" grpId="0"/>
      <p:bldP spid="4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543800" y="2703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543800" y="3465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543800" y="4227611"/>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543800" y="1941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543800" y="117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43800" y="1255811"/>
            <a:ext cx="1600200" cy="307777"/>
          </a:xfrm>
          <a:prstGeom prst="rect">
            <a:avLst/>
          </a:prstGeom>
          <a:noFill/>
        </p:spPr>
        <p:txBody>
          <a:bodyPr wrap="square" rtlCol="0">
            <a:spAutoFit/>
          </a:bodyPr>
          <a:lstStyle/>
          <a:p>
            <a:r>
              <a:rPr lang="en-US" sz="1400" b="1" dirty="0" smtClean="0"/>
              <a:t>Project Question</a:t>
            </a:r>
            <a:endParaRPr lang="en-US" sz="1400" b="1" dirty="0"/>
          </a:p>
        </p:txBody>
      </p:sp>
      <p:sp>
        <p:nvSpPr>
          <p:cNvPr id="29" name="TextBox 28"/>
          <p:cNvSpPr txBox="1"/>
          <p:nvPr/>
        </p:nvSpPr>
        <p:spPr>
          <a:xfrm>
            <a:off x="7543800" y="2017811"/>
            <a:ext cx="1600200" cy="307777"/>
          </a:xfrm>
          <a:prstGeom prst="rect">
            <a:avLst/>
          </a:prstGeom>
          <a:noFill/>
        </p:spPr>
        <p:txBody>
          <a:bodyPr wrap="square" rtlCol="0">
            <a:spAutoFit/>
          </a:bodyPr>
          <a:lstStyle/>
          <a:p>
            <a:r>
              <a:rPr lang="en-US" sz="1400" b="1" dirty="0" smtClean="0"/>
              <a:t>Analytical Model</a:t>
            </a:r>
            <a:endParaRPr lang="en-US" sz="1400" b="1" dirty="0"/>
          </a:p>
        </p:txBody>
      </p:sp>
      <p:sp>
        <p:nvSpPr>
          <p:cNvPr id="30" name="TextBox 29"/>
          <p:cNvSpPr txBox="1"/>
          <p:nvPr/>
        </p:nvSpPr>
        <p:spPr>
          <a:xfrm>
            <a:off x="7543800" y="2779811"/>
            <a:ext cx="1600200" cy="307777"/>
          </a:xfrm>
          <a:prstGeom prst="rect">
            <a:avLst/>
          </a:prstGeom>
          <a:noFill/>
        </p:spPr>
        <p:txBody>
          <a:bodyPr wrap="square" rtlCol="0">
            <a:spAutoFit/>
          </a:bodyPr>
          <a:lstStyle/>
          <a:p>
            <a:r>
              <a:rPr lang="en-US" sz="1400" b="1" dirty="0" smtClean="0"/>
              <a:t>Project Design</a:t>
            </a:r>
            <a:endParaRPr lang="en-US" sz="1400" b="1" dirty="0"/>
          </a:p>
        </p:txBody>
      </p:sp>
      <p:sp>
        <p:nvSpPr>
          <p:cNvPr id="31" name="TextBox 30"/>
          <p:cNvSpPr txBox="1"/>
          <p:nvPr/>
        </p:nvSpPr>
        <p:spPr>
          <a:xfrm>
            <a:off x="7543800" y="3541811"/>
            <a:ext cx="1600200" cy="307777"/>
          </a:xfrm>
          <a:prstGeom prst="rect">
            <a:avLst/>
          </a:prstGeom>
          <a:noFill/>
        </p:spPr>
        <p:txBody>
          <a:bodyPr wrap="square" rtlCol="0">
            <a:spAutoFit/>
          </a:bodyPr>
          <a:lstStyle/>
          <a:p>
            <a:r>
              <a:rPr lang="en-US" sz="1400" b="1" dirty="0" smtClean="0"/>
              <a:t>Limitations</a:t>
            </a:r>
            <a:endParaRPr lang="en-US" sz="1400" b="1" dirty="0"/>
          </a:p>
        </p:txBody>
      </p:sp>
      <p:sp>
        <p:nvSpPr>
          <p:cNvPr id="32" name="TextBox 31"/>
          <p:cNvSpPr txBox="1"/>
          <p:nvPr/>
        </p:nvSpPr>
        <p:spPr>
          <a:xfrm>
            <a:off x="7543800" y="4303811"/>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33" name="Rounded Rectangle 32"/>
          <p:cNvSpPr/>
          <p:nvPr/>
        </p:nvSpPr>
        <p:spPr>
          <a:xfrm>
            <a:off x="7543800" y="417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43800" y="530422"/>
            <a:ext cx="1600200" cy="307777"/>
          </a:xfrm>
          <a:prstGeom prst="rect">
            <a:avLst/>
          </a:prstGeom>
          <a:noFill/>
        </p:spPr>
        <p:txBody>
          <a:bodyPr wrap="square" rtlCol="0">
            <a:spAutoFit/>
          </a:bodyPr>
          <a:lstStyle/>
          <a:p>
            <a:r>
              <a:rPr lang="en-US" sz="1400" b="1" dirty="0" smtClean="0"/>
              <a:t>Context</a:t>
            </a:r>
            <a:endParaRPr lang="en-US" sz="1400" b="1" dirty="0"/>
          </a:p>
        </p:txBody>
      </p:sp>
      <p:sp>
        <p:nvSpPr>
          <p:cNvPr id="35" name="Rounded Rectangle 34"/>
          <p:cNvSpPr/>
          <p:nvPr/>
        </p:nvSpPr>
        <p:spPr>
          <a:xfrm>
            <a:off x="7550727" y="498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550727" y="5065811"/>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37" name="Rounded Rectangle 36"/>
          <p:cNvSpPr/>
          <p:nvPr/>
        </p:nvSpPr>
        <p:spPr>
          <a:xfrm>
            <a:off x="7554192" y="5764462"/>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554192" y="5840662"/>
            <a:ext cx="1600200" cy="307777"/>
          </a:xfrm>
          <a:prstGeom prst="rect">
            <a:avLst/>
          </a:prstGeom>
          <a:noFill/>
        </p:spPr>
        <p:txBody>
          <a:bodyPr wrap="square" rtlCol="0">
            <a:spAutoFit/>
          </a:bodyPr>
          <a:lstStyle/>
          <a:p>
            <a:r>
              <a:rPr lang="en-US" sz="1400" b="1" dirty="0" smtClean="0"/>
              <a:t>Questions</a:t>
            </a:r>
            <a:endParaRPr lang="en-US" sz="1400" b="1" dirty="0"/>
          </a:p>
        </p:txBody>
      </p:sp>
      <p:sp>
        <p:nvSpPr>
          <p:cNvPr id="43" name="TextBox 42"/>
          <p:cNvSpPr txBox="1"/>
          <p:nvPr/>
        </p:nvSpPr>
        <p:spPr>
          <a:xfrm>
            <a:off x="990600" y="530422"/>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a:solidFill>
                  <a:schemeClr val="bg1"/>
                </a:solidFill>
              </a:rPr>
              <a:t>T</a:t>
            </a:r>
            <a:r>
              <a:rPr lang="en-US" sz="2400" b="1" dirty="0" smtClean="0">
                <a:solidFill>
                  <a:schemeClr val="bg1"/>
                </a:solidFill>
              </a:rPr>
              <a:t>echnology</a:t>
            </a:r>
            <a:endParaRPr lang="en-US" sz="2400" dirty="0">
              <a:solidFill>
                <a:schemeClr val="bg1"/>
              </a:solidFill>
            </a:endParaRPr>
          </a:p>
        </p:txBody>
      </p:sp>
      <p:cxnSp>
        <p:nvCxnSpPr>
          <p:cNvPr id="20" name="Straight Connector 19"/>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2" name="TextBox 21"/>
          <p:cNvSpPr txBox="1"/>
          <p:nvPr/>
        </p:nvSpPr>
        <p:spPr>
          <a:xfrm>
            <a:off x="3352800" y="6400800"/>
            <a:ext cx="3810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STAYED THE COURSE</a:t>
            </a:r>
            <a:endParaRPr lang="en-US" sz="1600" b="1" dirty="0">
              <a:solidFill>
                <a:srgbClr val="CDCD8F"/>
              </a:solidFill>
              <a:latin typeface="Corbe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93" y="1759526"/>
            <a:ext cx="6995238" cy="3427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28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543800" y="2703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543800" y="3465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543800" y="4227611"/>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543800" y="1941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543800" y="117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43800" y="1255811"/>
            <a:ext cx="1600200" cy="307777"/>
          </a:xfrm>
          <a:prstGeom prst="rect">
            <a:avLst/>
          </a:prstGeom>
          <a:noFill/>
        </p:spPr>
        <p:txBody>
          <a:bodyPr wrap="square" rtlCol="0">
            <a:spAutoFit/>
          </a:bodyPr>
          <a:lstStyle/>
          <a:p>
            <a:r>
              <a:rPr lang="en-US" sz="1400" b="1" dirty="0" smtClean="0"/>
              <a:t>Project Question</a:t>
            </a:r>
            <a:endParaRPr lang="en-US" sz="1400" b="1" dirty="0"/>
          </a:p>
        </p:txBody>
      </p:sp>
      <p:sp>
        <p:nvSpPr>
          <p:cNvPr id="29" name="TextBox 28"/>
          <p:cNvSpPr txBox="1"/>
          <p:nvPr/>
        </p:nvSpPr>
        <p:spPr>
          <a:xfrm>
            <a:off x="7543800" y="2017811"/>
            <a:ext cx="1600200" cy="307777"/>
          </a:xfrm>
          <a:prstGeom prst="rect">
            <a:avLst/>
          </a:prstGeom>
          <a:noFill/>
        </p:spPr>
        <p:txBody>
          <a:bodyPr wrap="square" rtlCol="0">
            <a:spAutoFit/>
          </a:bodyPr>
          <a:lstStyle/>
          <a:p>
            <a:r>
              <a:rPr lang="en-US" sz="1400" b="1" dirty="0" smtClean="0"/>
              <a:t>Analytical Model</a:t>
            </a:r>
            <a:endParaRPr lang="en-US" sz="1400" b="1" dirty="0"/>
          </a:p>
        </p:txBody>
      </p:sp>
      <p:sp>
        <p:nvSpPr>
          <p:cNvPr id="30" name="TextBox 29"/>
          <p:cNvSpPr txBox="1"/>
          <p:nvPr/>
        </p:nvSpPr>
        <p:spPr>
          <a:xfrm>
            <a:off x="7543800" y="2779811"/>
            <a:ext cx="1600200" cy="307777"/>
          </a:xfrm>
          <a:prstGeom prst="rect">
            <a:avLst/>
          </a:prstGeom>
          <a:noFill/>
        </p:spPr>
        <p:txBody>
          <a:bodyPr wrap="square" rtlCol="0">
            <a:spAutoFit/>
          </a:bodyPr>
          <a:lstStyle/>
          <a:p>
            <a:r>
              <a:rPr lang="en-US" sz="1400" b="1" dirty="0" smtClean="0"/>
              <a:t>Project Design</a:t>
            </a:r>
            <a:endParaRPr lang="en-US" sz="1400" b="1" dirty="0"/>
          </a:p>
        </p:txBody>
      </p:sp>
      <p:sp>
        <p:nvSpPr>
          <p:cNvPr id="31" name="TextBox 30"/>
          <p:cNvSpPr txBox="1"/>
          <p:nvPr/>
        </p:nvSpPr>
        <p:spPr>
          <a:xfrm>
            <a:off x="7543800" y="3541811"/>
            <a:ext cx="1600200" cy="307777"/>
          </a:xfrm>
          <a:prstGeom prst="rect">
            <a:avLst/>
          </a:prstGeom>
          <a:noFill/>
        </p:spPr>
        <p:txBody>
          <a:bodyPr wrap="square" rtlCol="0">
            <a:spAutoFit/>
          </a:bodyPr>
          <a:lstStyle/>
          <a:p>
            <a:r>
              <a:rPr lang="en-US" sz="1400" b="1" dirty="0" smtClean="0"/>
              <a:t>Limitations</a:t>
            </a:r>
            <a:endParaRPr lang="en-US" sz="1400" b="1" dirty="0"/>
          </a:p>
        </p:txBody>
      </p:sp>
      <p:sp>
        <p:nvSpPr>
          <p:cNvPr id="32" name="TextBox 31"/>
          <p:cNvSpPr txBox="1"/>
          <p:nvPr/>
        </p:nvSpPr>
        <p:spPr>
          <a:xfrm>
            <a:off x="7543800" y="4303811"/>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33" name="Rounded Rectangle 32"/>
          <p:cNvSpPr/>
          <p:nvPr/>
        </p:nvSpPr>
        <p:spPr>
          <a:xfrm>
            <a:off x="7543800" y="417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43800" y="530422"/>
            <a:ext cx="1600200" cy="307777"/>
          </a:xfrm>
          <a:prstGeom prst="rect">
            <a:avLst/>
          </a:prstGeom>
          <a:noFill/>
        </p:spPr>
        <p:txBody>
          <a:bodyPr wrap="square" rtlCol="0">
            <a:spAutoFit/>
          </a:bodyPr>
          <a:lstStyle/>
          <a:p>
            <a:r>
              <a:rPr lang="en-US" sz="1400" b="1" dirty="0" smtClean="0"/>
              <a:t>Context</a:t>
            </a:r>
            <a:endParaRPr lang="en-US" sz="1400" b="1" dirty="0"/>
          </a:p>
        </p:txBody>
      </p:sp>
      <p:sp>
        <p:nvSpPr>
          <p:cNvPr id="35" name="Rounded Rectangle 34"/>
          <p:cNvSpPr/>
          <p:nvPr/>
        </p:nvSpPr>
        <p:spPr>
          <a:xfrm>
            <a:off x="7550727" y="498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550727" y="5065811"/>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37" name="Rounded Rectangle 36"/>
          <p:cNvSpPr/>
          <p:nvPr/>
        </p:nvSpPr>
        <p:spPr>
          <a:xfrm>
            <a:off x="7554192" y="5764462"/>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554192" y="5840662"/>
            <a:ext cx="1600200" cy="307777"/>
          </a:xfrm>
          <a:prstGeom prst="rect">
            <a:avLst/>
          </a:prstGeom>
          <a:noFill/>
        </p:spPr>
        <p:txBody>
          <a:bodyPr wrap="square" rtlCol="0">
            <a:spAutoFit/>
          </a:bodyPr>
          <a:lstStyle/>
          <a:p>
            <a:r>
              <a:rPr lang="en-US" sz="1400" b="1" dirty="0" smtClean="0"/>
              <a:t>Questions</a:t>
            </a:r>
            <a:endParaRPr lang="en-US" sz="1400" b="1" dirty="0"/>
          </a:p>
        </p:txBody>
      </p:sp>
      <p:sp>
        <p:nvSpPr>
          <p:cNvPr id="43" name="TextBox 42"/>
          <p:cNvSpPr txBox="1"/>
          <p:nvPr/>
        </p:nvSpPr>
        <p:spPr>
          <a:xfrm>
            <a:off x="990600" y="530422"/>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a:solidFill>
                  <a:schemeClr val="bg1"/>
                </a:solidFill>
              </a:rPr>
              <a:t>T</a:t>
            </a:r>
            <a:r>
              <a:rPr lang="en-US" sz="2400" b="1" dirty="0" smtClean="0">
                <a:solidFill>
                  <a:schemeClr val="bg1"/>
                </a:solidFill>
              </a:rPr>
              <a:t>echnology</a:t>
            </a:r>
            <a:endParaRPr lang="en-US" sz="2400" dirty="0">
              <a:solidFill>
                <a:schemeClr val="bg1"/>
              </a:solidFill>
            </a:endParaRPr>
          </a:p>
        </p:txBody>
      </p:sp>
      <p:cxnSp>
        <p:nvCxnSpPr>
          <p:cNvPr id="20" name="Straight Connector 19"/>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2" name="TextBox 21"/>
          <p:cNvSpPr txBox="1"/>
          <p:nvPr/>
        </p:nvSpPr>
        <p:spPr>
          <a:xfrm>
            <a:off x="3352800" y="6400800"/>
            <a:ext cx="3810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STAYED THE COURSE</a:t>
            </a:r>
            <a:endParaRPr lang="en-US" sz="1600" b="1" dirty="0">
              <a:solidFill>
                <a:srgbClr val="CDCD8F"/>
              </a:solidFill>
              <a:latin typeface="Corbe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86" y="1563588"/>
            <a:ext cx="6886226" cy="411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5410200"/>
            <a:ext cx="4419600" cy="276999"/>
          </a:xfrm>
          <a:prstGeom prst="rect">
            <a:avLst/>
          </a:prstGeom>
          <a:noFill/>
        </p:spPr>
        <p:txBody>
          <a:bodyPr wrap="square" rtlCol="0">
            <a:spAutoFit/>
          </a:bodyPr>
          <a:lstStyle/>
          <a:p>
            <a:r>
              <a:rPr lang="en-US" sz="1200" b="1" dirty="0" smtClean="0">
                <a:solidFill>
                  <a:schemeClr val="accent3">
                    <a:lumMod val="50000"/>
                  </a:schemeClr>
                </a:solidFill>
              </a:rPr>
              <a:t>Source: NAIS Database</a:t>
            </a:r>
            <a:endParaRPr lang="en-US" sz="1200" b="1" dirty="0">
              <a:solidFill>
                <a:schemeClr val="accent3">
                  <a:lumMod val="50000"/>
                </a:schemeClr>
              </a:solidFill>
            </a:endParaRPr>
          </a:p>
        </p:txBody>
      </p:sp>
    </p:spTree>
    <p:extLst>
      <p:ext uri="{BB962C8B-B14F-4D97-AF65-F5344CB8AC3E}">
        <p14:creationId xmlns:p14="http://schemas.microsoft.com/office/powerpoint/2010/main" val="208125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543800" y="2703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543800" y="3465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543800" y="4227611"/>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543800" y="1941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543800" y="117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43800" y="1255811"/>
            <a:ext cx="1600200" cy="307777"/>
          </a:xfrm>
          <a:prstGeom prst="rect">
            <a:avLst/>
          </a:prstGeom>
          <a:noFill/>
        </p:spPr>
        <p:txBody>
          <a:bodyPr wrap="square" rtlCol="0">
            <a:spAutoFit/>
          </a:bodyPr>
          <a:lstStyle/>
          <a:p>
            <a:r>
              <a:rPr lang="en-US" sz="1400" b="1" dirty="0" smtClean="0"/>
              <a:t>Project Question</a:t>
            </a:r>
            <a:endParaRPr lang="en-US" sz="1400" b="1" dirty="0"/>
          </a:p>
        </p:txBody>
      </p:sp>
      <p:sp>
        <p:nvSpPr>
          <p:cNvPr id="29" name="TextBox 28"/>
          <p:cNvSpPr txBox="1"/>
          <p:nvPr/>
        </p:nvSpPr>
        <p:spPr>
          <a:xfrm>
            <a:off x="7543800" y="2017811"/>
            <a:ext cx="1600200" cy="307777"/>
          </a:xfrm>
          <a:prstGeom prst="rect">
            <a:avLst/>
          </a:prstGeom>
          <a:noFill/>
        </p:spPr>
        <p:txBody>
          <a:bodyPr wrap="square" rtlCol="0">
            <a:spAutoFit/>
          </a:bodyPr>
          <a:lstStyle/>
          <a:p>
            <a:r>
              <a:rPr lang="en-US" sz="1400" b="1" dirty="0" smtClean="0"/>
              <a:t>Analytical Model</a:t>
            </a:r>
            <a:endParaRPr lang="en-US" sz="1400" b="1" dirty="0"/>
          </a:p>
        </p:txBody>
      </p:sp>
      <p:sp>
        <p:nvSpPr>
          <p:cNvPr id="30" name="TextBox 29"/>
          <p:cNvSpPr txBox="1"/>
          <p:nvPr/>
        </p:nvSpPr>
        <p:spPr>
          <a:xfrm>
            <a:off x="7543800" y="2779811"/>
            <a:ext cx="1600200" cy="307777"/>
          </a:xfrm>
          <a:prstGeom prst="rect">
            <a:avLst/>
          </a:prstGeom>
          <a:noFill/>
        </p:spPr>
        <p:txBody>
          <a:bodyPr wrap="square" rtlCol="0">
            <a:spAutoFit/>
          </a:bodyPr>
          <a:lstStyle/>
          <a:p>
            <a:r>
              <a:rPr lang="en-US" sz="1400" b="1" dirty="0" smtClean="0"/>
              <a:t>Project Design</a:t>
            </a:r>
            <a:endParaRPr lang="en-US" sz="1400" b="1" dirty="0"/>
          </a:p>
        </p:txBody>
      </p:sp>
      <p:sp>
        <p:nvSpPr>
          <p:cNvPr id="31" name="TextBox 30"/>
          <p:cNvSpPr txBox="1"/>
          <p:nvPr/>
        </p:nvSpPr>
        <p:spPr>
          <a:xfrm>
            <a:off x="7543800" y="3541811"/>
            <a:ext cx="1600200" cy="307777"/>
          </a:xfrm>
          <a:prstGeom prst="rect">
            <a:avLst/>
          </a:prstGeom>
          <a:noFill/>
        </p:spPr>
        <p:txBody>
          <a:bodyPr wrap="square" rtlCol="0">
            <a:spAutoFit/>
          </a:bodyPr>
          <a:lstStyle/>
          <a:p>
            <a:r>
              <a:rPr lang="en-US" sz="1400" b="1" dirty="0" smtClean="0"/>
              <a:t>Limitations</a:t>
            </a:r>
            <a:endParaRPr lang="en-US" sz="1400" b="1" dirty="0"/>
          </a:p>
        </p:txBody>
      </p:sp>
      <p:sp>
        <p:nvSpPr>
          <p:cNvPr id="32" name="TextBox 31"/>
          <p:cNvSpPr txBox="1"/>
          <p:nvPr/>
        </p:nvSpPr>
        <p:spPr>
          <a:xfrm>
            <a:off x="7543800" y="4303811"/>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33" name="Rounded Rectangle 32"/>
          <p:cNvSpPr/>
          <p:nvPr/>
        </p:nvSpPr>
        <p:spPr>
          <a:xfrm>
            <a:off x="7543800" y="417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43800" y="530422"/>
            <a:ext cx="1600200" cy="307777"/>
          </a:xfrm>
          <a:prstGeom prst="rect">
            <a:avLst/>
          </a:prstGeom>
          <a:noFill/>
        </p:spPr>
        <p:txBody>
          <a:bodyPr wrap="square" rtlCol="0">
            <a:spAutoFit/>
          </a:bodyPr>
          <a:lstStyle/>
          <a:p>
            <a:r>
              <a:rPr lang="en-US" sz="1400" b="1" dirty="0" smtClean="0"/>
              <a:t>Context</a:t>
            </a:r>
            <a:endParaRPr lang="en-US" sz="1400" b="1" dirty="0"/>
          </a:p>
        </p:txBody>
      </p:sp>
      <p:sp>
        <p:nvSpPr>
          <p:cNvPr id="35" name="Rounded Rectangle 34"/>
          <p:cNvSpPr/>
          <p:nvPr/>
        </p:nvSpPr>
        <p:spPr>
          <a:xfrm>
            <a:off x="7550727" y="498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550727" y="5065811"/>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37" name="Rounded Rectangle 36"/>
          <p:cNvSpPr/>
          <p:nvPr/>
        </p:nvSpPr>
        <p:spPr>
          <a:xfrm>
            <a:off x="7554192" y="5764462"/>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554192" y="5840662"/>
            <a:ext cx="1600200" cy="307777"/>
          </a:xfrm>
          <a:prstGeom prst="rect">
            <a:avLst/>
          </a:prstGeom>
          <a:noFill/>
        </p:spPr>
        <p:txBody>
          <a:bodyPr wrap="square" rtlCol="0">
            <a:spAutoFit/>
          </a:bodyPr>
          <a:lstStyle/>
          <a:p>
            <a:r>
              <a:rPr lang="en-US" sz="1400" b="1" dirty="0" smtClean="0"/>
              <a:t>Questions</a:t>
            </a:r>
            <a:endParaRPr lang="en-US" sz="1400" b="1" dirty="0"/>
          </a:p>
        </p:txBody>
      </p:sp>
      <p:sp>
        <p:nvSpPr>
          <p:cNvPr id="43" name="TextBox 42"/>
          <p:cNvSpPr txBox="1"/>
          <p:nvPr/>
        </p:nvSpPr>
        <p:spPr>
          <a:xfrm>
            <a:off x="990600" y="530422"/>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Moderate attention to endowment</a:t>
            </a:r>
            <a:endParaRPr lang="en-US" sz="2400" dirty="0">
              <a:solidFill>
                <a:schemeClr val="bg1"/>
              </a:solidFill>
            </a:endParaRPr>
          </a:p>
        </p:txBody>
      </p:sp>
      <p:cxnSp>
        <p:nvCxnSpPr>
          <p:cNvPr id="20" name="Straight Connector 19"/>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2" name="TextBox 21"/>
          <p:cNvSpPr txBox="1"/>
          <p:nvPr/>
        </p:nvSpPr>
        <p:spPr>
          <a:xfrm>
            <a:off x="3352800" y="6400800"/>
            <a:ext cx="3810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STAYED THE COURSE</a:t>
            </a:r>
            <a:endParaRPr lang="en-US" sz="1600" b="1" dirty="0">
              <a:solidFill>
                <a:srgbClr val="CDCD8F"/>
              </a:solidFill>
              <a:latin typeface="Corbel"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1173655"/>
            <a:ext cx="6800850" cy="5034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47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8" y="876300"/>
            <a:ext cx="846772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279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590550"/>
            <a:ext cx="8753475" cy="56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460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266825"/>
            <a:ext cx="8562975"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569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543800" y="2703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543800" y="3465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543800" y="4227611"/>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543800" y="1941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543800" y="117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43800" y="1255811"/>
            <a:ext cx="1600200" cy="307777"/>
          </a:xfrm>
          <a:prstGeom prst="rect">
            <a:avLst/>
          </a:prstGeom>
          <a:noFill/>
        </p:spPr>
        <p:txBody>
          <a:bodyPr wrap="square" rtlCol="0">
            <a:spAutoFit/>
          </a:bodyPr>
          <a:lstStyle/>
          <a:p>
            <a:r>
              <a:rPr lang="en-US" sz="1400" b="1" dirty="0" smtClean="0"/>
              <a:t>Project Question</a:t>
            </a:r>
            <a:endParaRPr lang="en-US" sz="1400" b="1" dirty="0"/>
          </a:p>
        </p:txBody>
      </p:sp>
      <p:sp>
        <p:nvSpPr>
          <p:cNvPr id="29" name="TextBox 28"/>
          <p:cNvSpPr txBox="1"/>
          <p:nvPr/>
        </p:nvSpPr>
        <p:spPr>
          <a:xfrm>
            <a:off x="7543800" y="2017811"/>
            <a:ext cx="1600200" cy="307777"/>
          </a:xfrm>
          <a:prstGeom prst="rect">
            <a:avLst/>
          </a:prstGeom>
          <a:noFill/>
        </p:spPr>
        <p:txBody>
          <a:bodyPr wrap="square" rtlCol="0">
            <a:spAutoFit/>
          </a:bodyPr>
          <a:lstStyle/>
          <a:p>
            <a:r>
              <a:rPr lang="en-US" sz="1400" b="1" dirty="0" smtClean="0"/>
              <a:t>Analytical Model</a:t>
            </a:r>
            <a:endParaRPr lang="en-US" sz="1400" b="1" dirty="0"/>
          </a:p>
        </p:txBody>
      </p:sp>
      <p:sp>
        <p:nvSpPr>
          <p:cNvPr id="30" name="TextBox 29"/>
          <p:cNvSpPr txBox="1"/>
          <p:nvPr/>
        </p:nvSpPr>
        <p:spPr>
          <a:xfrm>
            <a:off x="7543800" y="2779811"/>
            <a:ext cx="1600200" cy="307777"/>
          </a:xfrm>
          <a:prstGeom prst="rect">
            <a:avLst/>
          </a:prstGeom>
          <a:noFill/>
        </p:spPr>
        <p:txBody>
          <a:bodyPr wrap="square" rtlCol="0">
            <a:spAutoFit/>
          </a:bodyPr>
          <a:lstStyle/>
          <a:p>
            <a:r>
              <a:rPr lang="en-US" sz="1400" b="1" dirty="0" smtClean="0"/>
              <a:t>Project Design</a:t>
            </a:r>
            <a:endParaRPr lang="en-US" sz="1400" b="1" dirty="0"/>
          </a:p>
        </p:txBody>
      </p:sp>
      <p:sp>
        <p:nvSpPr>
          <p:cNvPr id="31" name="TextBox 30"/>
          <p:cNvSpPr txBox="1"/>
          <p:nvPr/>
        </p:nvSpPr>
        <p:spPr>
          <a:xfrm>
            <a:off x="7543800" y="3541811"/>
            <a:ext cx="1600200" cy="307777"/>
          </a:xfrm>
          <a:prstGeom prst="rect">
            <a:avLst/>
          </a:prstGeom>
          <a:noFill/>
        </p:spPr>
        <p:txBody>
          <a:bodyPr wrap="square" rtlCol="0">
            <a:spAutoFit/>
          </a:bodyPr>
          <a:lstStyle/>
          <a:p>
            <a:r>
              <a:rPr lang="en-US" sz="1400" b="1" dirty="0" smtClean="0"/>
              <a:t>Limitations</a:t>
            </a:r>
            <a:endParaRPr lang="en-US" sz="1400" b="1" dirty="0"/>
          </a:p>
        </p:txBody>
      </p:sp>
      <p:sp>
        <p:nvSpPr>
          <p:cNvPr id="32" name="TextBox 31"/>
          <p:cNvSpPr txBox="1"/>
          <p:nvPr/>
        </p:nvSpPr>
        <p:spPr>
          <a:xfrm>
            <a:off x="7543800" y="4303811"/>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33" name="Rounded Rectangle 32"/>
          <p:cNvSpPr/>
          <p:nvPr/>
        </p:nvSpPr>
        <p:spPr>
          <a:xfrm>
            <a:off x="7543800" y="417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43800" y="530422"/>
            <a:ext cx="1600200" cy="307777"/>
          </a:xfrm>
          <a:prstGeom prst="rect">
            <a:avLst/>
          </a:prstGeom>
          <a:noFill/>
        </p:spPr>
        <p:txBody>
          <a:bodyPr wrap="square" rtlCol="0">
            <a:spAutoFit/>
          </a:bodyPr>
          <a:lstStyle/>
          <a:p>
            <a:r>
              <a:rPr lang="en-US" sz="1400" b="1" dirty="0" smtClean="0"/>
              <a:t>Context</a:t>
            </a:r>
            <a:endParaRPr lang="en-US" sz="1400" b="1" dirty="0"/>
          </a:p>
        </p:txBody>
      </p:sp>
      <p:sp>
        <p:nvSpPr>
          <p:cNvPr id="35" name="Rounded Rectangle 34"/>
          <p:cNvSpPr/>
          <p:nvPr/>
        </p:nvSpPr>
        <p:spPr>
          <a:xfrm>
            <a:off x="7550727" y="498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550727" y="5065811"/>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37" name="Rounded Rectangle 36"/>
          <p:cNvSpPr/>
          <p:nvPr/>
        </p:nvSpPr>
        <p:spPr>
          <a:xfrm>
            <a:off x="7554192" y="5764462"/>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554192" y="5840662"/>
            <a:ext cx="1600200" cy="307777"/>
          </a:xfrm>
          <a:prstGeom prst="rect">
            <a:avLst/>
          </a:prstGeom>
          <a:noFill/>
        </p:spPr>
        <p:txBody>
          <a:bodyPr wrap="square" rtlCol="0">
            <a:spAutoFit/>
          </a:bodyPr>
          <a:lstStyle/>
          <a:p>
            <a:r>
              <a:rPr lang="en-US" sz="1400" b="1" dirty="0" smtClean="0"/>
              <a:t>Questions</a:t>
            </a:r>
            <a:endParaRPr lang="en-US" sz="1400" b="1" dirty="0"/>
          </a:p>
        </p:txBody>
      </p:sp>
      <p:sp>
        <p:nvSpPr>
          <p:cNvPr id="43" name="TextBox 42"/>
          <p:cNvSpPr txBox="1"/>
          <p:nvPr/>
        </p:nvSpPr>
        <p:spPr>
          <a:xfrm>
            <a:off x="990600" y="530422"/>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Moderate attention to endowment</a:t>
            </a:r>
            <a:endParaRPr lang="en-US" sz="2400" dirty="0">
              <a:solidFill>
                <a:schemeClr val="bg1"/>
              </a:solidFill>
            </a:endParaRPr>
          </a:p>
        </p:txBody>
      </p:sp>
      <p:cxnSp>
        <p:nvCxnSpPr>
          <p:cNvPr id="20" name="Straight Connector 19"/>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2" name="TextBox 21"/>
          <p:cNvSpPr txBox="1"/>
          <p:nvPr/>
        </p:nvSpPr>
        <p:spPr>
          <a:xfrm>
            <a:off x="3352800" y="6400800"/>
            <a:ext cx="3810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STAYED THE COURSE</a:t>
            </a:r>
            <a:endParaRPr lang="en-US" sz="1600" b="1" dirty="0">
              <a:solidFill>
                <a:srgbClr val="CDCD8F"/>
              </a:solidFill>
              <a:latin typeface="Corbel"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92" y="1721913"/>
            <a:ext cx="7117415" cy="3168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078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543800" y="2703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543800" y="3465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543800" y="4227611"/>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543800" y="1941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543800" y="117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43800" y="1255811"/>
            <a:ext cx="1600200" cy="307777"/>
          </a:xfrm>
          <a:prstGeom prst="rect">
            <a:avLst/>
          </a:prstGeom>
          <a:noFill/>
        </p:spPr>
        <p:txBody>
          <a:bodyPr wrap="square" rtlCol="0">
            <a:spAutoFit/>
          </a:bodyPr>
          <a:lstStyle/>
          <a:p>
            <a:r>
              <a:rPr lang="en-US" sz="1400" b="1" dirty="0" smtClean="0"/>
              <a:t>Project Question</a:t>
            </a:r>
            <a:endParaRPr lang="en-US" sz="1400" b="1" dirty="0"/>
          </a:p>
        </p:txBody>
      </p:sp>
      <p:sp>
        <p:nvSpPr>
          <p:cNvPr id="29" name="TextBox 28"/>
          <p:cNvSpPr txBox="1"/>
          <p:nvPr/>
        </p:nvSpPr>
        <p:spPr>
          <a:xfrm>
            <a:off x="7543800" y="2017811"/>
            <a:ext cx="1600200" cy="307777"/>
          </a:xfrm>
          <a:prstGeom prst="rect">
            <a:avLst/>
          </a:prstGeom>
          <a:noFill/>
        </p:spPr>
        <p:txBody>
          <a:bodyPr wrap="square" rtlCol="0">
            <a:spAutoFit/>
          </a:bodyPr>
          <a:lstStyle/>
          <a:p>
            <a:r>
              <a:rPr lang="en-US" sz="1400" b="1" dirty="0" smtClean="0"/>
              <a:t>Analytical Model</a:t>
            </a:r>
            <a:endParaRPr lang="en-US" sz="1400" b="1" dirty="0"/>
          </a:p>
        </p:txBody>
      </p:sp>
      <p:sp>
        <p:nvSpPr>
          <p:cNvPr id="30" name="TextBox 29"/>
          <p:cNvSpPr txBox="1"/>
          <p:nvPr/>
        </p:nvSpPr>
        <p:spPr>
          <a:xfrm>
            <a:off x="7543800" y="2779811"/>
            <a:ext cx="1600200" cy="307777"/>
          </a:xfrm>
          <a:prstGeom prst="rect">
            <a:avLst/>
          </a:prstGeom>
          <a:noFill/>
        </p:spPr>
        <p:txBody>
          <a:bodyPr wrap="square" rtlCol="0">
            <a:spAutoFit/>
          </a:bodyPr>
          <a:lstStyle/>
          <a:p>
            <a:r>
              <a:rPr lang="en-US" sz="1400" b="1" dirty="0" smtClean="0"/>
              <a:t>Project Design</a:t>
            </a:r>
            <a:endParaRPr lang="en-US" sz="1400" b="1" dirty="0"/>
          </a:p>
        </p:txBody>
      </p:sp>
      <p:sp>
        <p:nvSpPr>
          <p:cNvPr id="31" name="TextBox 30"/>
          <p:cNvSpPr txBox="1"/>
          <p:nvPr/>
        </p:nvSpPr>
        <p:spPr>
          <a:xfrm>
            <a:off x="7543800" y="3541811"/>
            <a:ext cx="1600200" cy="307777"/>
          </a:xfrm>
          <a:prstGeom prst="rect">
            <a:avLst/>
          </a:prstGeom>
          <a:noFill/>
        </p:spPr>
        <p:txBody>
          <a:bodyPr wrap="square" rtlCol="0">
            <a:spAutoFit/>
          </a:bodyPr>
          <a:lstStyle/>
          <a:p>
            <a:r>
              <a:rPr lang="en-US" sz="1400" b="1" dirty="0" smtClean="0"/>
              <a:t>Limitations</a:t>
            </a:r>
            <a:endParaRPr lang="en-US" sz="1400" b="1" dirty="0"/>
          </a:p>
        </p:txBody>
      </p:sp>
      <p:sp>
        <p:nvSpPr>
          <p:cNvPr id="32" name="TextBox 31"/>
          <p:cNvSpPr txBox="1"/>
          <p:nvPr/>
        </p:nvSpPr>
        <p:spPr>
          <a:xfrm>
            <a:off x="7543800" y="4303811"/>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33" name="Rounded Rectangle 32"/>
          <p:cNvSpPr/>
          <p:nvPr/>
        </p:nvSpPr>
        <p:spPr>
          <a:xfrm>
            <a:off x="7543800" y="417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43800" y="530422"/>
            <a:ext cx="1600200" cy="307777"/>
          </a:xfrm>
          <a:prstGeom prst="rect">
            <a:avLst/>
          </a:prstGeom>
          <a:noFill/>
        </p:spPr>
        <p:txBody>
          <a:bodyPr wrap="square" rtlCol="0">
            <a:spAutoFit/>
          </a:bodyPr>
          <a:lstStyle/>
          <a:p>
            <a:r>
              <a:rPr lang="en-US" sz="1400" b="1" dirty="0" smtClean="0"/>
              <a:t>Context</a:t>
            </a:r>
            <a:endParaRPr lang="en-US" sz="1400" b="1" dirty="0"/>
          </a:p>
        </p:txBody>
      </p:sp>
      <p:sp>
        <p:nvSpPr>
          <p:cNvPr id="35" name="Rounded Rectangle 34"/>
          <p:cNvSpPr/>
          <p:nvPr/>
        </p:nvSpPr>
        <p:spPr>
          <a:xfrm>
            <a:off x="7550727" y="498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550727" y="5065811"/>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37" name="Rounded Rectangle 36"/>
          <p:cNvSpPr/>
          <p:nvPr/>
        </p:nvSpPr>
        <p:spPr>
          <a:xfrm>
            <a:off x="7554192" y="5764462"/>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554192" y="5840662"/>
            <a:ext cx="1600200" cy="307777"/>
          </a:xfrm>
          <a:prstGeom prst="rect">
            <a:avLst/>
          </a:prstGeom>
          <a:noFill/>
        </p:spPr>
        <p:txBody>
          <a:bodyPr wrap="square" rtlCol="0">
            <a:spAutoFit/>
          </a:bodyPr>
          <a:lstStyle/>
          <a:p>
            <a:r>
              <a:rPr lang="en-US" sz="1400" b="1" dirty="0" smtClean="0"/>
              <a:t>Questions</a:t>
            </a:r>
            <a:endParaRPr lang="en-US" sz="1400" b="1" dirty="0"/>
          </a:p>
        </p:txBody>
      </p:sp>
      <p:sp>
        <p:nvSpPr>
          <p:cNvPr id="22" name="TextBox 21"/>
          <p:cNvSpPr txBox="1"/>
          <p:nvPr/>
        </p:nvSpPr>
        <p:spPr>
          <a:xfrm>
            <a:off x="898922" y="489346"/>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Modest Salary Increases</a:t>
            </a:r>
            <a:endParaRPr lang="en-US" sz="2400" dirty="0">
              <a:solidFill>
                <a:schemeClr val="bg1"/>
              </a:solidFill>
            </a:endParaRPr>
          </a:p>
        </p:txBody>
      </p:sp>
      <p:cxnSp>
        <p:nvCxnSpPr>
          <p:cNvPr id="23" name="Straight Connector 22"/>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39" name="TextBox 38"/>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1301263"/>
            <a:ext cx="6610350" cy="493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68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543800" y="2703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543800" y="3465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543800" y="4227611"/>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543800" y="1941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543800" y="117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43800" y="1255811"/>
            <a:ext cx="1600200" cy="307777"/>
          </a:xfrm>
          <a:prstGeom prst="rect">
            <a:avLst/>
          </a:prstGeom>
          <a:noFill/>
        </p:spPr>
        <p:txBody>
          <a:bodyPr wrap="square" rtlCol="0">
            <a:spAutoFit/>
          </a:bodyPr>
          <a:lstStyle/>
          <a:p>
            <a:r>
              <a:rPr lang="en-US" sz="1400" b="1" dirty="0" smtClean="0"/>
              <a:t>Project Question</a:t>
            </a:r>
            <a:endParaRPr lang="en-US" sz="1400" b="1" dirty="0"/>
          </a:p>
        </p:txBody>
      </p:sp>
      <p:sp>
        <p:nvSpPr>
          <p:cNvPr id="29" name="TextBox 28"/>
          <p:cNvSpPr txBox="1"/>
          <p:nvPr/>
        </p:nvSpPr>
        <p:spPr>
          <a:xfrm>
            <a:off x="7543800" y="2017811"/>
            <a:ext cx="1600200" cy="307777"/>
          </a:xfrm>
          <a:prstGeom prst="rect">
            <a:avLst/>
          </a:prstGeom>
          <a:noFill/>
        </p:spPr>
        <p:txBody>
          <a:bodyPr wrap="square" rtlCol="0">
            <a:spAutoFit/>
          </a:bodyPr>
          <a:lstStyle/>
          <a:p>
            <a:r>
              <a:rPr lang="en-US" sz="1400" b="1" dirty="0" smtClean="0"/>
              <a:t>Analytical Model</a:t>
            </a:r>
            <a:endParaRPr lang="en-US" sz="1400" b="1" dirty="0"/>
          </a:p>
        </p:txBody>
      </p:sp>
      <p:sp>
        <p:nvSpPr>
          <p:cNvPr id="30" name="TextBox 29"/>
          <p:cNvSpPr txBox="1"/>
          <p:nvPr/>
        </p:nvSpPr>
        <p:spPr>
          <a:xfrm>
            <a:off x="7543800" y="2779811"/>
            <a:ext cx="1600200" cy="307777"/>
          </a:xfrm>
          <a:prstGeom prst="rect">
            <a:avLst/>
          </a:prstGeom>
          <a:noFill/>
        </p:spPr>
        <p:txBody>
          <a:bodyPr wrap="square" rtlCol="0">
            <a:spAutoFit/>
          </a:bodyPr>
          <a:lstStyle/>
          <a:p>
            <a:r>
              <a:rPr lang="en-US" sz="1400" b="1" dirty="0" smtClean="0"/>
              <a:t>Project Design</a:t>
            </a:r>
            <a:endParaRPr lang="en-US" sz="1400" b="1" dirty="0"/>
          </a:p>
        </p:txBody>
      </p:sp>
      <p:sp>
        <p:nvSpPr>
          <p:cNvPr id="31" name="TextBox 30"/>
          <p:cNvSpPr txBox="1"/>
          <p:nvPr/>
        </p:nvSpPr>
        <p:spPr>
          <a:xfrm>
            <a:off x="7543800" y="3541811"/>
            <a:ext cx="1600200" cy="307777"/>
          </a:xfrm>
          <a:prstGeom prst="rect">
            <a:avLst/>
          </a:prstGeom>
          <a:noFill/>
        </p:spPr>
        <p:txBody>
          <a:bodyPr wrap="square" rtlCol="0">
            <a:spAutoFit/>
          </a:bodyPr>
          <a:lstStyle/>
          <a:p>
            <a:r>
              <a:rPr lang="en-US" sz="1400" b="1" dirty="0" smtClean="0"/>
              <a:t>Limitations</a:t>
            </a:r>
            <a:endParaRPr lang="en-US" sz="1400" b="1" dirty="0"/>
          </a:p>
        </p:txBody>
      </p:sp>
      <p:sp>
        <p:nvSpPr>
          <p:cNvPr id="32" name="TextBox 31"/>
          <p:cNvSpPr txBox="1"/>
          <p:nvPr/>
        </p:nvSpPr>
        <p:spPr>
          <a:xfrm>
            <a:off x="7543800" y="4303811"/>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33" name="Rounded Rectangle 32"/>
          <p:cNvSpPr/>
          <p:nvPr/>
        </p:nvSpPr>
        <p:spPr>
          <a:xfrm>
            <a:off x="7543800" y="417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43800" y="530422"/>
            <a:ext cx="1600200" cy="307777"/>
          </a:xfrm>
          <a:prstGeom prst="rect">
            <a:avLst/>
          </a:prstGeom>
          <a:noFill/>
        </p:spPr>
        <p:txBody>
          <a:bodyPr wrap="square" rtlCol="0">
            <a:spAutoFit/>
          </a:bodyPr>
          <a:lstStyle/>
          <a:p>
            <a:r>
              <a:rPr lang="en-US" sz="1400" b="1" dirty="0" smtClean="0"/>
              <a:t>Context</a:t>
            </a:r>
            <a:endParaRPr lang="en-US" sz="1400" b="1" dirty="0"/>
          </a:p>
        </p:txBody>
      </p:sp>
      <p:sp>
        <p:nvSpPr>
          <p:cNvPr id="35" name="Rounded Rectangle 34"/>
          <p:cNvSpPr/>
          <p:nvPr/>
        </p:nvSpPr>
        <p:spPr>
          <a:xfrm>
            <a:off x="7550727" y="498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550727" y="5065811"/>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37" name="Rounded Rectangle 36"/>
          <p:cNvSpPr/>
          <p:nvPr/>
        </p:nvSpPr>
        <p:spPr>
          <a:xfrm>
            <a:off x="7554192" y="5764462"/>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554192" y="5840662"/>
            <a:ext cx="1600200" cy="307777"/>
          </a:xfrm>
          <a:prstGeom prst="rect">
            <a:avLst/>
          </a:prstGeom>
          <a:noFill/>
        </p:spPr>
        <p:txBody>
          <a:bodyPr wrap="square" rtlCol="0">
            <a:spAutoFit/>
          </a:bodyPr>
          <a:lstStyle/>
          <a:p>
            <a:r>
              <a:rPr lang="en-US" sz="1400" b="1" dirty="0" smtClean="0"/>
              <a:t>Questions</a:t>
            </a:r>
            <a:endParaRPr lang="en-US" sz="1400" b="1" dirty="0"/>
          </a:p>
        </p:txBody>
      </p:sp>
      <p:sp>
        <p:nvSpPr>
          <p:cNvPr id="22" name="TextBox 21"/>
          <p:cNvSpPr txBox="1"/>
          <p:nvPr/>
        </p:nvSpPr>
        <p:spPr>
          <a:xfrm>
            <a:off x="898922" y="489346"/>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Modest Salary Increases</a:t>
            </a:r>
            <a:endParaRPr lang="en-US" sz="2400" dirty="0">
              <a:solidFill>
                <a:schemeClr val="bg1"/>
              </a:solidFill>
            </a:endParaRPr>
          </a:p>
        </p:txBody>
      </p:sp>
      <p:cxnSp>
        <p:nvCxnSpPr>
          <p:cNvPr id="23" name="Straight Connector 22"/>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39" name="TextBox 38"/>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655" y="1123278"/>
            <a:ext cx="6869291" cy="5144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193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26"/>
          <p:cNvSpPr>
            <a:spLocks noChangeArrowheads="1"/>
          </p:cNvSpPr>
          <p:nvPr/>
        </p:nvSpPr>
        <p:spPr bwMode="auto">
          <a:xfrm>
            <a:off x="304800" y="684310"/>
            <a:ext cx="2743200" cy="2590800"/>
          </a:xfrm>
          <a:prstGeom prst="ellipse">
            <a:avLst/>
          </a:prstGeom>
          <a:solidFill>
            <a:schemeClr val="accent3">
              <a:lumMod val="75000"/>
            </a:schemeClr>
          </a:solidFill>
          <a:ln w="9525">
            <a:solidFill>
              <a:srgbClr val="CDCD8F"/>
            </a:solidFill>
            <a:round/>
            <a:headEnd/>
            <a:tailEnd/>
          </a:ln>
          <a:effectLst/>
        </p:spPr>
        <p:txBody>
          <a:bodyPr wrap="none" anchor="ctr"/>
          <a:lstStyle/>
          <a:p>
            <a:endParaRPr lang="en-US"/>
          </a:p>
        </p:txBody>
      </p:sp>
      <p:sp>
        <p:nvSpPr>
          <p:cNvPr id="20" name="Text Box 30"/>
          <p:cNvSpPr txBox="1">
            <a:spLocks noChangeArrowheads="1"/>
          </p:cNvSpPr>
          <p:nvPr/>
        </p:nvSpPr>
        <p:spPr bwMode="auto">
          <a:xfrm>
            <a:off x="533400" y="1140648"/>
            <a:ext cx="2286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smtClean="0"/>
              <a:t>How Far South is South?</a:t>
            </a:r>
          </a:p>
          <a:p>
            <a:pPr algn="ctr">
              <a:spcBef>
                <a:spcPct val="50000"/>
              </a:spcBef>
            </a:pPr>
            <a:endParaRPr lang="en-US" b="1" dirty="0" smtClean="0"/>
          </a:p>
          <a:p>
            <a:pPr algn="ctr">
              <a:spcBef>
                <a:spcPct val="50000"/>
              </a:spcBef>
            </a:pPr>
            <a:r>
              <a:rPr lang="en-US" b="1" dirty="0" smtClean="0"/>
              <a:t>Initial Planning for the Recession</a:t>
            </a:r>
            <a:endParaRPr lang="en-US" b="1" dirty="0"/>
          </a:p>
        </p:txBody>
      </p:sp>
      <p:cxnSp>
        <p:nvCxnSpPr>
          <p:cNvPr id="4" name="Straight Connector 3"/>
          <p:cNvCxnSpPr/>
          <p:nvPr/>
        </p:nvCxnSpPr>
        <p:spPr>
          <a:xfrm>
            <a:off x="762000" y="1979710"/>
            <a:ext cx="1828800" cy="0"/>
          </a:xfrm>
          <a:prstGeom prst="line">
            <a:avLst/>
          </a:prstGeom>
          <a:ln>
            <a:solidFill>
              <a:srgbClr val="CDCD8F"/>
            </a:solidFill>
          </a:ln>
        </p:spPr>
        <p:style>
          <a:lnRef idx="2">
            <a:schemeClr val="accent1"/>
          </a:lnRef>
          <a:fillRef idx="0">
            <a:schemeClr val="accent1"/>
          </a:fillRef>
          <a:effectRef idx="1">
            <a:schemeClr val="accent1"/>
          </a:effectRef>
          <a:fontRef idx="minor">
            <a:schemeClr val="tx1"/>
          </a:fontRef>
        </p:style>
      </p:cxnSp>
      <p:sp>
        <p:nvSpPr>
          <p:cNvPr id="39" name="Oval 26"/>
          <p:cNvSpPr>
            <a:spLocks noChangeArrowheads="1"/>
          </p:cNvSpPr>
          <p:nvPr/>
        </p:nvSpPr>
        <p:spPr bwMode="auto">
          <a:xfrm>
            <a:off x="3810000" y="646211"/>
            <a:ext cx="2743200" cy="2590800"/>
          </a:xfrm>
          <a:prstGeom prst="ellipse">
            <a:avLst/>
          </a:prstGeom>
          <a:solidFill>
            <a:schemeClr val="accent3">
              <a:lumMod val="75000"/>
            </a:schemeClr>
          </a:solidFill>
          <a:ln w="9525">
            <a:solidFill>
              <a:srgbClr val="CDCD8F"/>
            </a:solidFill>
            <a:round/>
            <a:headEnd/>
            <a:tailEnd/>
          </a:ln>
          <a:effectLst/>
        </p:spPr>
        <p:txBody>
          <a:bodyPr wrap="none" anchor="ctr"/>
          <a:lstStyle/>
          <a:p>
            <a:endParaRPr lang="en-US"/>
          </a:p>
        </p:txBody>
      </p:sp>
      <p:sp>
        <p:nvSpPr>
          <p:cNvPr id="42" name="Text Box 30"/>
          <p:cNvSpPr txBox="1">
            <a:spLocks noChangeArrowheads="1"/>
          </p:cNvSpPr>
          <p:nvPr/>
        </p:nvSpPr>
        <p:spPr bwMode="auto">
          <a:xfrm>
            <a:off x="4038600" y="1102549"/>
            <a:ext cx="2286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smtClean="0"/>
              <a:t>Waiting Another   Year</a:t>
            </a:r>
          </a:p>
          <a:p>
            <a:pPr algn="ctr">
              <a:spcBef>
                <a:spcPct val="50000"/>
              </a:spcBef>
            </a:pPr>
            <a:endParaRPr lang="en-US" b="1" dirty="0" smtClean="0"/>
          </a:p>
          <a:p>
            <a:pPr algn="ctr">
              <a:spcBef>
                <a:spcPct val="50000"/>
              </a:spcBef>
            </a:pPr>
            <a:r>
              <a:rPr lang="en-US" b="1" dirty="0" smtClean="0"/>
              <a:t>Unanticipated Enrollment Trends</a:t>
            </a:r>
            <a:endParaRPr lang="en-US" b="1" dirty="0"/>
          </a:p>
        </p:txBody>
      </p:sp>
      <p:cxnSp>
        <p:nvCxnSpPr>
          <p:cNvPr id="43" name="Straight Connector 42"/>
          <p:cNvCxnSpPr/>
          <p:nvPr/>
        </p:nvCxnSpPr>
        <p:spPr>
          <a:xfrm>
            <a:off x="4267200" y="1941611"/>
            <a:ext cx="1828800" cy="0"/>
          </a:xfrm>
          <a:prstGeom prst="line">
            <a:avLst/>
          </a:prstGeom>
          <a:ln>
            <a:solidFill>
              <a:srgbClr val="CDCD8F"/>
            </a:solidFill>
          </a:ln>
        </p:spPr>
        <p:style>
          <a:lnRef idx="2">
            <a:schemeClr val="accent1"/>
          </a:lnRef>
          <a:fillRef idx="0">
            <a:schemeClr val="accent1"/>
          </a:fillRef>
          <a:effectRef idx="1">
            <a:schemeClr val="accent1"/>
          </a:effectRef>
          <a:fontRef idx="minor">
            <a:schemeClr val="tx1"/>
          </a:fontRef>
        </p:style>
      </p:cxnSp>
      <p:sp>
        <p:nvSpPr>
          <p:cNvPr id="44" name="Oval 26"/>
          <p:cNvSpPr>
            <a:spLocks noChangeArrowheads="1"/>
          </p:cNvSpPr>
          <p:nvPr/>
        </p:nvSpPr>
        <p:spPr bwMode="auto">
          <a:xfrm>
            <a:off x="304800" y="3770411"/>
            <a:ext cx="2743200" cy="2590800"/>
          </a:xfrm>
          <a:prstGeom prst="ellipse">
            <a:avLst/>
          </a:prstGeom>
          <a:solidFill>
            <a:schemeClr val="accent3">
              <a:lumMod val="75000"/>
            </a:schemeClr>
          </a:solidFill>
          <a:ln w="9525">
            <a:solidFill>
              <a:srgbClr val="CDCD8F"/>
            </a:solidFill>
            <a:round/>
            <a:headEnd/>
            <a:tailEnd/>
          </a:ln>
          <a:effectLst/>
        </p:spPr>
        <p:txBody>
          <a:bodyPr wrap="none" anchor="ctr"/>
          <a:lstStyle/>
          <a:p>
            <a:endParaRPr lang="en-US"/>
          </a:p>
        </p:txBody>
      </p:sp>
      <p:sp>
        <p:nvSpPr>
          <p:cNvPr id="45" name="Text Box 30"/>
          <p:cNvSpPr txBox="1">
            <a:spLocks noChangeArrowheads="1"/>
          </p:cNvSpPr>
          <p:nvPr/>
        </p:nvSpPr>
        <p:spPr bwMode="auto">
          <a:xfrm>
            <a:off x="533400" y="4226749"/>
            <a:ext cx="2286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smtClean="0"/>
              <a:t>Building on a Solid Foundation</a:t>
            </a:r>
          </a:p>
          <a:p>
            <a:pPr algn="ctr">
              <a:spcBef>
                <a:spcPct val="50000"/>
              </a:spcBef>
            </a:pPr>
            <a:endParaRPr lang="en-US" b="1" dirty="0" smtClean="0"/>
          </a:p>
          <a:p>
            <a:pPr algn="ctr">
              <a:spcBef>
                <a:spcPct val="50000"/>
              </a:spcBef>
            </a:pPr>
            <a:r>
              <a:rPr lang="en-US" b="1" dirty="0" smtClean="0"/>
              <a:t>Where Schools Stayed the Course</a:t>
            </a:r>
            <a:endParaRPr lang="en-US" b="1" dirty="0"/>
          </a:p>
        </p:txBody>
      </p:sp>
      <p:cxnSp>
        <p:nvCxnSpPr>
          <p:cNvPr id="46" name="Straight Connector 45"/>
          <p:cNvCxnSpPr/>
          <p:nvPr/>
        </p:nvCxnSpPr>
        <p:spPr>
          <a:xfrm>
            <a:off x="762000" y="5065811"/>
            <a:ext cx="1828800" cy="0"/>
          </a:xfrm>
          <a:prstGeom prst="line">
            <a:avLst/>
          </a:prstGeom>
          <a:ln>
            <a:solidFill>
              <a:srgbClr val="CDCD8F"/>
            </a:solidFill>
          </a:ln>
        </p:spPr>
        <p:style>
          <a:lnRef idx="2">
            <a:schemeClr val="accent1"/>
          </a:lnRef>
          <a:fillRef idx="0">
            <a:schemeClr val="accent1"/>
          </a:fillRef>
          <a:effectRef idx="1">
            <a:schemeClr val="accent1"/>
          </a:effectRef>
          <a:fontRef idx="minor">
            <a:schemeClr val="tx1"/>
          </a:fontRef>
        </p:style>
      </p:cxnSp>
      <p:sp>
        <p:nvSpPr>
          <p:cNvPr id="47" name="Oval 26"/>
          <p:cNvSpPr>
            <a:spLocks noChangeArrowheads="1"/>
          </p:cNvSpPr>
          <p:nvPr/>
        </p:nvSpPr>
        <p:spPr bwMode="auto">
          <a:xfrm>
            <a:off x="3810000" y="3770411"/>
            <a:ext cx="2743200" cy="2590800"/>
          </a:xfrm>
          <a:prstGeom prst="ellipse">
            <a:avLst/>
          </a:prstGeom>
          <a:solidFill>
            <a:schemeClr val="accent3">
              <a:lumMod val="75000"/>
            </a:schemeClr>
          </a:solidFill>
          <a:ln w="9525">
            <a:solidFill>
              <a:srgbClr val="CDCD8F"/>
            </a:solidFill>
            <a:round/>
            <a:headEnd/>
            <a:tailEnd/>
          </a:ln>
          <a:effectLst/>
        </p:spPr>
        <p:txBody>
          <a:bodyPr wrap="none" anchor="ctr"/>
          <a:lstStyle/>
          <a:p>
            <a:endParaRPr lang="en-US"/>
          </a:p>
        </p:txBody>
      </p:sp>
      <p:sp>
        <p:nvSpPr>
          <p:cNvPr id="48" name="Text Box 30"/>
          <p:cNvSpPr txBox="1">
            <a:spLocks noChangeArrowheads="1"/>
          </p:cNvSpPr>
          <p:nvPr/>
        </p:nvSpPr>
        <p:spPr bwMode="auto">
          <a:xfrm>
            <a:off x="4038600" y="4343400"/>
            <a:ext cx="2286000"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50000"/>
              </a:lnSpc>
              <a:spcBef>
                <a:spcPct val="50000"/>
              </a:spcBef>
            </a:pPr>
            <a:r>
              <a:rPr lang="en-US" b="1" dirty="0" smtClean="0"/>
              <a:t>Doing More</a:t>
            </a:r>
          </a:p>
          <a:p>
            <a:pPr algn="ctr">
              <a:lnSpc>
                <a:spcPct val="50000"/>
              </a:lnSpc>
              <a:spcBef>
                <a:spcPct val="50000"/>
              </a:spcBef>
            </a:pPr>
            <a:r>
              <a:rPr lang="en-US" b="1" dirty="0" smtClean="0"/>
              <a:t>With Less</a:t>
            </a:r>
          </a:p>
          <a:p>
            <a:pPr algn="ctr">
              <a:spcBef>
                <a:spcPct val="50000"/>
              </a:spcBef>
            </a:pPr>
            <a:endParaRPr lang="en-US" b="1" dirty="0" smtClean="0"/>
          </a:p>
          <a:p>
            <a:pPr algn="ctr">
              <a:spcBef>
                <a:spcPct val="50000"/>
              </a:spcBef>
            </a:pPr>
            <a:r>
              <a:rPr lang="en-US" b="1" dirty="0" smtClean="0"/>
              <a:t>Where Schools    Made Adjustments</a:t>
            </a:r>
            <a:endParaRPr lang="en-US" b="1" dirty="0"/>
          </a:p>
        </p:txBody>
      </p:sp>
      <p:cxnSp>
        <p:nvCxnSpPr>
          <p:cNvPr id="49" name="Straight Connector 48"/>
          <p:cNvCxnSpPr/>
          <p:nvPr/>
        </p:nvCxnSpPr>
        <p:spPr>
          <a:xfrm>
            <a:off x="4267200" y="5065811"/>
            <a:ext cx="1828800" cy="0"/>
          </a:xfrm>
          <a:prstGeom prst="line">
            <a:avLst/>
          </a:prstGeom>
          <a:ln>
            <a:solidFill>
              <a:srgbClr val="CDCD8F"/>
            </a:solidFill>
          </a:ln>
        </p:spPr>
        <p:style>
          <a:lnRef idx="2">
            <a:schemeClr val="accent1"/>
          </a:lnRef>
          <a:fillRef idx="0">
            <a:schemeClr val="accent1"/>
          </a:fillRef>
          <a:effectRef idx="1">
            <a:schemeClr val="accent1"/>
          </a:effectRef>
          <a:fontRef idx="minor">
            <a:schemeClr val="tx1"/>
          </a:fontRef>
        </p:style>
      </p:cxnSp>
      <p:sp>
        <p:nvSpPr>
          <p:cNvPr id="50" name="Text Box 30"/>
          <p:cNvSpPr txBox="1">
            <a:spLocks noChangeArrowheads="1"/>
          </p:cNvSpPr>
          <p:nvPr/>
        </p:nvSpPr>
        <p:spPr bwMode="auto">
          <a:xfrm>
            <a:off x="2209800" y="2766114"/>
            <a:ext cx="22860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smtClean="0"/>
              <a:t>Leadership</a:t>
            </a:r>
          </a:p>
          <a:p>
            <a:pPr algn="ctr">
              <a:spcBef>
                <a:spcPct val="50000"/>
              </a:spcBef>
            </a:pPr>
            <a:r>
              <a:rPr lang="en-US" sz="2000" b="1" dirty="0" smtClean="0"/>
              <a:t>Community</a:t>
            </a:r>
          </a:p>
          <a:p>
            <a:pPr algn="ctr">
              <a:spcBef>
                <a:spcPct val="50000"/>
              </a:spcBef>
            </a:pPr>
            <a:r>
              <a:rPr lang="en-US" sz="2000" b="1" dirty="0" smtClean="0"/>
              <a:t>Continued         Growth</a:t>
            </a:r>
            <a:endParaRPr lang="en-US" sz="2000" b="1" dirty="0"/>
          </a:p>
        </p:txBody>
      </p:sp>
      <p:sp>
        <p:nvSpPr>
          <p:cNvPr id="40" name="Rectangle 39"/>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54" name="TextBox 53"/>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55" name="TextBox 54"/>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56" name="Rounded Rectangle 55"/>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8" name="Rounded Rectangle 57"/>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348862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4"/>
                                        </p:tgtEl>
                                      </p:cBhvr>
                                    </p:animEffect>
                                    <p:set>
                                      <p:cBhvr>
                                        <p:cTn id="51" dur="1" fill="hold">
                                          <p:stCondLst>
                                            <p:cond delay="499"/>
                                          </p:stCondLst>
                                        </p:cTn>
                                        <p:tgtEl>
                                          <p:spTgt spid="4"/>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20"/>
                                        </p:tgtEl>
                                      </p:cBhvr>
                                    </p:animEffect>
                                    <p:set>
                                      <p:cBhvr>
                                        <p:cTn id="54" dur="1" fill="hold">
                                          <p:stCondLst>
                                            <p:cond delay="499"/>
                                          </p:stCondLst>
                                        </p:cTn>
                                        <p:tgtEl>
                                          <p:spTgt spid="20"/>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43"/>
                                        </p:tgtEl>
                                      </p:cBhvr>
                                    </p:animEffect>
                                    <p:set>
                                      <p:cBhvr>
                                        <p:cTn id="57" dur="1" fill="hold">
                                          <p:stCondLst>
                                            <p:cond delay="499"/>
                                          </p:stCondLst>
                                        </p:cTn>
                                        <p:tgtEl>
                                          <p:spTgt spid="43"/>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42"/>
                                        </p:tgtEl>
                                      </p:cBhvr>
                                    </p:animEffect>
                                    <p:set>
                                      <p:cBhvr>
                                        <p:cTn id="60" dur="1" fill="hold">
                                          <p:stCondLst>
                                            <p:cond delay="499"/>
                                          </p:stCondLst>
                                        </p:cTn>
                                        <p:tgtEl>
                                          <p:spTgt spid="42"/>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46"/>
                                        </p:tgtEl>
                                      </p:cBhvr>
                                    </p:animEffect>
                                    <p:set>
                                      <p:cBhvr>
                                        <p:cTn id="63" dur="1" fill="hold">
                                          <p:stCondLst>
                                            <p:cond delay="499"/>
                                          </p:stCondLst>
                                        </p:cTn>
                                        <p:tgtEl>
                                          <p:spTgt spid="46"/>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45"/>
                                        </p:tgtEl>
                                      </p:cBhvr>
                                    </p:animEffect>
                                    <p:set>
                                      <p:cBhvr>
                                        <p:cTn id="66" dur="1" fill="hold">
                                          <p:stCondLst>
                                            <p:cond delay="499"/>
                                          </p:stCondLst>
                                        </p:cTn>
                                        <p:tgtEl>
                                          <p:spTgt spid="45"/>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49"/>
                                        </p:tgtEl>
                                      </p:cBhvr>
                                    </p:animEffect>
                                    <p:set>
                                      <p:cBhvr>
                                        <p:cTn id="69" dur="1" fill="hold">
                                          <p:stCondLst>
                                            <p:cond delay="499"/>
                                          </p:stCondLst>
                                        </p:cTn>
                                        <p:tgtEl>
                                          <p:spTgt spid="49"/>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48"/>
                                        </p:tgtEl>
                                      </p:cBhvr>
                                    </p:animEffect>
                                    <p:set>
                                      <p:cBhvr>
                                        <p:cTn id="72" dur="1" fill="hold">
                                          <p:stCondLst>
                                            <p:cond delay="499"/>
                                          </p:stCondLst>
                                        </p:cTn>
                                        <p:tgtEl>
                                          <p:spTgt spid="48"/>
                                        </p:tgtEl>
                                        <p:attrNameLst>
                                          <p:attrName>style.visibility</p:attrName>
                                        </p:attrNameLst>
                                      </p:cBhvr>
                                      <p:to>
                                        <p:strVal val="hidden"/>
                                      </p:to>
                                    </p:set>
                                  </p:childTnLst>
                                </p:cTn>
                              </p:par>
                              <p:par>
                                <p:cTn id="73" presetID="49" presetClass="path" presetSubtype="0" accel="50000" decel="50000" fill="hold" grpId="1" nodeType="withEffect">
                                  <p:stCondLst>
                                    <p:cond delay="0"/>
                                  </p:stCondLst>
                                  <p:childTnLst>
                                    <p:animMotion origin="layout" path="M -3.33333E-6 2.59259E-6 L 0.18334 0.22245 " pathEditMode="relative" rAng="0" ptsTypes="AA">
                                      <p:cBhvr>
                                        <p:cTn id="74" dur="2000" fill="hold"/>
                                        <p:tgtEl>
                                          <p:spTgt spid="19"/>
                                        </p:tgtEl>
                                        <p:attrNameLst>
                                          <p:attrName>ppt_x</p:attrName>
                                          <p:attrName>ppt_y</p:attrName>
                                        </p:attrNameLst>
                                      </p:cBhvr>
                                      <p:rCtr x="9167" y="11111"/>
                                    </p:animMotion>
                                  </p:childTnLst>
                                </p:cTn>
                              </p:par>
                              <p:par>
                                <p:cTn id="75" presetID="42" presetClass="path" presetSubtype="0" accel="50000" decel="50000" fill="hold" grpId="1" nodeType="withEffect">
                                  <p:stCondLst>
                                    <p:cond delay="0"/>
                                  </p:stCondLst>
                                  <p:childTnLst>
                                    <p:animMotion origin="layout" path="M 3.33333E-6 -1.85185E-6 L -0.2 0.22801 " pathEditMode="relative" rAng="0" ptsTypes="AA">
                                      <p:cBhvr>
                                        <p:cTn id="76" dur="2000" fill="hold"/>
                                        <p:tgtEl>
                                          <p:spTgt spid="39"/>
                                        </p:tgtEl>
                                        <p:attrNameLst>
                                          <p:attrName>ppt_x</p:attrName>
                                          <p:attrName>ppt_y</p:attrName>
                                        </p:attrNameLst>
                                      </p:cBhvr>
                                      <p:rCtr x="-10000" y="11389"/>
                                    </p:animMotion>
                                  </p:childTnLst>
                                </p:cTn>
                              </p:par>
                              <p:par>
                                <p:cTn id="77" presetID="64" presetClass="path" presetSubtype="0" accel="50000" decel="50000" fill="hold" grpId="1" nodeType="withEffect">
                                  <p:stCondLst>
                                    <p:cond delay="0"/>
                                  </p:stCondLst>
                                  <p:childTnLst>
                                    <p:animMotion origin="layout" path="M -3.33333E-6 2.59259E-6 L 0.18334 -0.22755 " pathEditMode="relative" rAng="0" ptsTypes="AA">
                                      <p:cBhvr>
                                        <p:cTn id="78" dur="2000" fill="hold"/>
                                        <p:tgtEl>
                                          <p:spTgt spid="44"/>
                                        </p:tgtEl>
                                        <p:attrNameLst>
                                          <p:attrName>ppt_x</p:attrName>
                                          <p:attrName>ppt_y</p:attrName>
                                        </p:attrNameLst>
                                      </p:cBhvr>
                                      <p:rCtr x="9167" y="-11389"/>
                                    </p:animMotion>
                                  </p:childTnLst>
                                </p:cTn>
                              </p:par>
                              <p:par>
                                <p:cTn id="79" presetID="64" presetClass="path" presetSubtype="0" accel="50000" decel="50000" fill="hold" grpId="1" nodeType="withEffect">
                                  <p:stCondLst>
                                    <p:cond delay="0"/>
                                  </p:stCondLst>
                                  <p:childTnLst>
                                    <p:animMotion origin="layout" path="M 3.33333E-6 2.59259E-6 L -0.2 -0.22755 " pathEditMode="relative" rAng="0" ptsTypes="AA">
                                      <p:cBhvr>
                                        <p:cTn id="80" dur="2000" fill="hold"/>
                                        <p:tgtEl>
                                          <p:spTgt spid="47"/>
                                        </p:tgtEl>
                                        <p:attrNameLst>
                                          <p:attrName>ppt_x</p:attrName>
                                          <p:attrName>ppt_y</p:attrName>
                                        </p:attrNameLst>
                                      </p:cBhvr>
                                      <p:rCtr x="-10000" y="-11389"/>
                                    </p:animMotion>
                                  </p:childTnLst>
                                </p:cTn>
                              </p:par>
                            </p:childTnLst>
                          </p:cTn>
                        </p:par>
                        <p:par>
                          <p:cTn id="81" fill="hold">
                            <p:stCondLst>
                              <p:cond delay="2000"/>
                            </p:stCondLst>
                            <p:childTnLst>
                              <p:par>
                                <p:cTn id="82" presetID="10" presetClass="entr" presetSubtype="0" fill="hold" grpId="0" nodeType="after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fade">
                                      <p:cBhvr>
                                        <p:cTn id="8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p:bldP spid="20" grpId="1"/>
      <p:bldP spid="39" grpId="0" animBg="1"/>
      <p:bldP spid="39" grpId="1" animBg="1"/>
      <p:bldP spid="42" grpId="0"/>
      <p:bldP spid="42" grpId="1"/>
      <p:bldP spid="44" grpId="0" animBg="1"/>
      <p:bldP spid="44" grpId="1" animBg="1"/>
      <p:bldP spid="45" grpId="0"/>
      <p:bldP spid="45" grpId="1"/>
      <p:bldP spid="47" grpId="0" animBg="1"/>
      <p:bldP spid="47" grpId="1" animBg="1"/>
      <p:bldP spid="48" grpId="0"/>
      <p:bldP spid="48" grpId="1"/>
      <p:bldP spid="5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543800" y="2703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543800" y="3465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543800" y="4227611"/>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543800" y="1941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543800" y="117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43800" y="1255811"/>
            <a:ext cx="1600200" cy="307777"/>
          </a:xfrm>
          <a:prstGeom prst="rect">
            <a:avLst/>
          </a:prstGeom>
          <a:noFill/>
        </p:spPr>
        <p:txBody>
          <a:bodyPr wrap="square" rtlCol="0">
            <a:spAutoFit/>
          </a:bodyPr>
          <a:lstStyle/>
          <a:p>
            <a:r>
              <a:rPr lang="en-US" sz="1400" b="1" dirty="0" smtClean="0"/>
              <a:t>Project Question</a:t>
            </a:r>
            <a:endParaRPr lang="en-US" sz="1400" b="1" dirty="0"/>
          </a:p>
        </p:txBody>
      </p:sp>
      <p:sp>
        <p:nvSpPr>
          <p:cNvPr id="29" name="TextBox 28"/>
          <p:cNvSpPr txBox="1"/>
          <p:nvPr/>
        </p:nvSpPr>
        <p:spPr>
          <a:xfrm>
            <a:off x="7543800" y="2017811"/>
            <a:ext cx="1600200" cy="307777"/>
          </a:xfrm>
          <a:prstGeom prst="rect">
            <a:avLst/>
          </a:prstGeom>
          <a:noFill/>
        </p:spPr>
        <p:txBody>
          <a:bodyPr wrap="square" rtlCol="0">
            <a:spAutoFit/>
          </a:bodyPr>
          <a:lstStyle/>
          <a:p>
            <a:r>
              <a:rPr lang="en-US" sz="1400" b="1" dirty="0" smtClean="0"/>
              <a:t>Analytical Model</a:t>
            </a:r>
            <a:endParaRPr lang="en-US" sz="1400" b="1" dirty="0"/>
          </a:p>
        </p:txBody>
      </p:sp>
      <p:sp>
        <p:nvSpPr>
          <p:cNvPr id="30" name="TextBox 29"/>
          <p:cNvSpPr txBox="1"/>
          <p:nvPr/>
        </p:nvSpPr>
        <p:spPr>
          <a:xfrm>
            <a:off x="7543800" y="2779811"/>
            <a:ext cx="1600200" cy="307777"/>
          </a:xfrm>
          <a:prstGeom prst="rect">
            <a:avLst/>
          </a:prstGeom>
          <a:noFill/>
        </p:spPr>
        <p:txBody>
          <a:bodyPr wrap="square" rtlCol="0">
            <a:spAutoFit/>
          </a:bodyPr>
          <a:lstStyle/>
          <a:p>
            <a:r>
              <a:rPr lang="en-US" sz="1400" b="1" dirty="0" smtClean="0"/>
              <a:t>Project Design</a:t>
            </a:r>
            <a:endParaRPr lang="en-US" sz="1400" b="1" dirty="0"/>
          </a:p>
        </p:txBody>
      </p:sp>
      <p:sp>
        <p:nvSpPr>
          <p:cNvPr id="31" name="TextBox 30"/>
          <p:cNvSpPr txBox="1"/>
          <p:nvPr/>
        </p:nvSpPr>
        <p:spPr>
          <a:xfrm>
            <a:off x="7543800" y="3541811"/>
            <a:ext cx="1600200" cy="307777"/>
          </a:xfrm>
          <a:prstGeom prst="rect">
            <a:avLst/>
          </a:prstGeom>
          <a:noFill/>
        </p:spPr>
        <p:txBody>
          <a:bodyPr wrap="square" rtlCol="0">
            <a:spAutoFit/>
          </a:bodyPr>
          <a:lstStyle/>
          <a:p>
            <a:r>
              <a:rPr lang="en-US" sz="1400" b="1" dirty="0" smtClean="0"/>
              <a:t>Limitations</a:t>
            </a:r>
            <a:endParaRPr lang="en-US" sz="1400" b="1" dirty="0"/>
          </a:p>
        </p:txBody>
      </p:sp>
      <p:sp>
        <p:nvSpPr>
          <p:cNvPr id="32" name="TextBox 31"/>
          <p:cNvSpPr txBox="1"/>
          <p:nvPr/>
        </p:nvSpPr>
        <p:spPr>
          <a:xfrm>
            <a:off x="7543800" y="4303811"/>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33" name="Rounded Rectangle 32"/>
          <p:cNvSpPr/>
          <p:nvPr/>
        </p:nvSpPr>
        <p:spPr>
          <a:xfrm>
            <a:off x="7543800" y="417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43800" y="530422"/>
            <a:ext cx="1600200" cy="307777"/>
          </a:xfrm>
          <a:prstGeom prst="rect">
            <a:avLst/>
          </a:prstGeom>
          <a:noFill/>
        </p:spPr>
        <p:txBody>
          <a:bodyPr wrap="square" rtlCol="0">
            <a:spAutoFit/>
          </a:bodyPr>
          <a:lstStyle/>
          <a:p>
            <a:r>
              <a:rPr lang="en-US" sz="1400" b="1" dirty="0" smtClean="0"/>
              <a:t>Context</a:t>
            </a:r>
            <a:endParaRPr lang="en-US" sz="1400" b="1" dirty="0"/>
          </a:p>
        </p:txBody>
      </p:sp>
      <p:sp>
        <p:nvSpPr>
          <p:cNvPr id="35" name="Rounded Rectangle 34"/>
          <p:cNvSpPr/>
          <p:nvPr/>
        </p:nvSpPr>
        <p:spPr>
          <a:xfrm>
            <a:off x="7550727" y="498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550727" y="5065811"/>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37" name="Rounded Rectangle 36"/>
          <p:cNvSpPr/>
          <p:nvPr/>
        </p:nvSpPr>
        <p:spPr>
          <a:xfrm>
            <a:off x="7554192" y="5764462"/>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554192" y="5840662"/>
            <a:ext cx="1600200" cy="307777"/>
          </a:xfrm>
          <a:prstGeom prst="rect">
            <a:avLst/>
          </a:prstGeom>
          <a:noFill/>
        </p:spPr>
        <p:txBody>
          <a:bodyPr wrap="square" rtlCol="0">
            <a:spAutoFit/>
          </a:bodyPr>
          <a:lstStyle/>
          <a:p>
            <a:r>
              <a:rPr lang="en-US" sz="1400" b="1" dirty="0" smtClean="0"/>
              <a:t>Questions</a:t>
            </a:r>
            <a:endParaRPr lang="en-US" sz="1400" b="1" dirty="0"/>
          </a:p>
        </p:txBody>
      </p:sp>
      <p:sp>
        <p:nvSpPr>
          <p:cNvPr id="23" name="TextBox 22"/>
          <p:cNvSpPr txBox="1"/>
          <p:nvPr/>
        </p:nvSpPr>
        <p:spPr>
          <a:xfrm>
            <a:off x="1143000" y="684310"/>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Deferred physical plant maintenance</a:t>
            </a:r>
            <a:endParaRPr lang="en-US" sz="2400" dirty="0">
              <a:solidFill>
                <a:schemeClr val="bg1"/>
              </a:solidFill>
            </a:endParaRPr>
          </a:p>
        </p:txBody>
      </p:sp>
      <p:cxnSp>
        <p:nvCxnSpPr>
          <p:cNvPr id="39" name="Straight Connector 38"/>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40" name="TextBox 39"/>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sp>
        <p:nvSpPr>
          <p:cNvPr id="2" name="Rectangle 1"/>
          <p:cNvSpPr/>
          <p:nvPr/>
        </p:nvSpPr>
        <p:spPr>
          <a:xfrm>
            <a:off x="1143000" y="1930357"/>
            <a:ext cx="5334000" cy="3046988"/>
          </a:xfrm>
          <a:prstGeom prst="rect">
            <a:avLst/>
          </a:prstGeom>
        </p:spPr>
        <p:txBody>
          <a:bodyPr wrap="square">
            <a:spAutoFit/>
          </a:bodyPr>
          <a:lstStyle/>
          <a:p>
            <a:r>
              <a:rPr lang="en-US" sz="2400" dirty="0">
                <a:latin typeface="Corbel" pitchFamily="34" charset="0"/>
              </a:rPr>
              <a:t>We did cut our maintenance expenses, we did postpone the things we wanted to do in terms of physical plant, and we did reduce our staff. We outsourced our cleaning and custodial services–so our cuts were operational, but did not impact the day-to-day school. </a:t>
            </a:r>
            <a:endParaRPr lang="en-US" sz="2400" dirty="0" smtClean="0">
              <a:latin typeface="Corbel" pitchFamily="34" charset="0"/>
            </a:endParaRPr>
          </a:p>
          <a:p>
            <a:r>
              <a:rPr lang="en-US" sz="2400" i="1" dirty="0" smtClean="0">
                <a:latin typeface="Corbel" pitchFamily="34" charset="0"/>
              </a:rPr>
              <a:t>(Business Manager, Southeast Prep)</a:t>
            </a:r>
            <a:endParaRPr lang="en-US" sz="2400" i="1" dirty="0">
              <a:latin typeface="Corbel" pitchFamily="34" charset="0"/>
            </a:endParaRPr>
          </a:p>
        </p:txBody>
      </p:sp>
    </p:spTree>
    <p:extLst>
      <p:ext uri="{BB962C8B-B14F-4D97-AF65-F5344CB8AC3E}">
        <p14:creationId xmlns:p14="http://schemas.microsoft.com/office/powerpoint/2010/main" val="201659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543800" y="2703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543800" y="3465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543800" y="4227611"/>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543800" y="1941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543800" y="117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43800" y="1255811"/>
            <a:ext cx="1600200" cy="307777"/>
          </a:xfrm>
          <a:prstGeom prst="rect">
            <a:avLst/>
          </a:prstGeom>
          <a:noFill/>
        </p:spPr>
        <p:txBody>
          <a:bodyPr wrap="square" rtlCol="0">
            <a:spAutoFit/>
          </a:bodyPr>
          <a:lstStyle/>
          <a:p>
            <a:r>
              <a:rPr lang="en-US" sz="1400" b="1" dirty="0" smtClean="0"/>
              <a:t>Project Question</a:t>
            </a:r>
            <a:endParaRPr lang="en-US" sz="1400" b="1" dirty="0"/>
          </a:p>
        </p:txBody>
      </p:sp>
      <p:sp>
        <p:nvSpPr>
          <p:cNvPr id="29" name="TextBox 28"/>
          <p:cNvSpPr txBox="1"/>
          <p:nvPr/>
        </p:nvSpPr>
        <p:spPr>
          <a:xfrm>
            <a:off x="7543800" y="2017811"/>
            <a:ext cx="1600200" cy="307777"/>
          </a:xfrm>
          <a:prstGeom prst="rect">
            <a:avLst/>
          </a:prstGeom>
          <a:noFill/>
        </p:spPr>
        <p:txBody>
          <a:bodyPr wrap="square" rtlCol="0">
            <a:spAutoFit/>
          </a:bodyPr>
          <a:lstStyle/>
          <a:p>
            <a:r>
              <a:rPr lang="en-US" sz="1400" b="1" dirty="0" smtClean="0"/>
              <a:t>Analytical Model</a:t>
            </a:r>
            <a:endParaRPr lang="en-US" sz="1400" b="1" dirty="0"/>
          </a:p>
        </p:txBody>
      </p:sp>
      <p:sp>
        <p:nvSpPr>
          <p:cNvPr id="30" name="TextBox 29"/>
          <p:cNvSpPr txBox="1"/>
          <p:nvPr/>
        </p:nvSpPr>
        <p:spPr>
          <a:xfrm>
            <a:off x="7543800" y="2779811"/>
            <a:ext cx="1600200" cy="307777"/>
          </a:xfrm>
          <a:prstGeom prst="rect">
            <a:avLst/>
          </a:prstGeom>
          <a:noFill/>
        </p:spPr>
        <p:txBody>
          <a:bodyPr wrap="square" rtlCol="0">
            <a:spAutoFit/>
          </a:bodyPr>
          <a:lstStyle/>
          <a:p>
            <a:r>
              <a:rPr lang="en-US" sz="1400" b="1" dirty="0" smtClean="0"/>
              <a:t>Project Design</a:t>
            </a:r>
            <a:endParaRPr lang="en-US" sz="1400" b="1" dirty="0"/>
          </a:p>
        </p:txBody>
      </p:sp>
      <p:sp>
        <p:nvSpPr>
          <p:cNvPr id="31" name="TextBox 30"/>
          <p:cNvSpPr txBox="1"/>
          <p:nvPr/>
        </p:nvSpPr>
        <p:spPr>
          <a:xfrm>
            <a:off x="7543800" y="3541811"/>
            <a:ext cx="1600200" cy="307777"/>
          </a:xfrm>
          <a:prstGeom prst="rect">
            <a:avLst/>
          </a:prstGeom>
          <a:noFill/>
        </p:spPr>
        <p:txBody>
          <a:bodyPr wrap="square" rtlCol="0">
            <a:spAutoFit/>
          </a:bodyPr>
          <a:lstStyle/>
          <a:p>
            <a:r>
              <a:rPr lang="en-US" sz="1400" b="1" dirty="0" smtClean="0"/>
              <a:t>Limitations</a:t>
            </a:r>
            <a:endParaRPr lang="en-US" sz="1400" b="1" dirty="0"/>
          </a:p>
        </p:txBody>
      </p:sp>
      <p:sp>
        <p:nvSpPr>
          <p:cNvPr id="32" name="TextBox 31"/>
          <p:cNvSpPr txBox="1"/>
          <p:nvPr/>
        </p:nvSpPr>
        <p:spPr>
          <a:xfrm>
            <a:off x="7543800" y="4303811"/>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33" name="Rounded Rectangle 32"/>
          <p:cNvSpPr/>
          <p:nvPr/>
        </p:nvSpPr>
        <p:spPr>
          <a:xfrm>
            <a:off x="7543800" y="417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43800" y="530422"/>
            <a:ext cx="1600200" cy="307777"/>
          </a:xfrm>
          <a:prstGeom prst="rect">
            <a:avLst/>
          </a:prstGeom>
          <a:noFill/>
        </p:spPr>
        <p:txBody>
          <a:bodyPr wrap="square" rtlCol="0">
            <a:spAutoFit/>
          </a:bodyPr>
          <a:lstStyle/>
          <a:p>
            <a:r>
              <a:rPr lang="en-US" sz="1400" b="1" dirty="0" smtClean="0"/>
              <a:t>Context</a:t>
            </a:r>
            <a:endParaRPr lang="en-US" sz="1400" b="1" dirty="0"/>
          </a:p>
        </p:txBody>
      </p:sp>
      <p:sp>
        <p:nvSpPr>
          <p:cNvPr id="35" name="Rounded Rectangle 34"/>
          <p:cNvSpPr/>
          <p:nvPr/>
        </p:nvSpPr>
        <p:spPr>
          <a:xfrm>
            <a:off x="7550727" y="498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550727" y="5065811"/>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37" name="Rounded Rectangle 36"/>
          <p:cNvSpPr/>
          <p:nvPr/>
        </p:nvSpPr>
        <p:spPr>
          <a:xfrm>
            <a:off x="7554192" y="5764462"/>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554192" y="5840662"/>
            <a:ext cx="1600200" cy="307777"/>
          </a:xfrm>
          <a:prstGeom prst="rect">
            <a:avLst/>
          </a:prstGeom>
          <a:noFill/>
        </p:spPr>
        <p:txBody>
          <a:bodyPr wrap="square" rtlCol="0">
            <a:spAutoFit/>
          </a:bodyPr>
          <a:lstStyle/>
          <a:p>
            <a:r>
              <a:rPr lang="en-US" sz="1400" b="1" dirty="0" smtClean="0"/>
              <a:t>Questions</a:t>
            </a:r>
            <a:endParaRPr lang="en-US" sz="1400" b="1" dirty="0"/>
          </a:p>
        </p:txBody>
      </p:sp>
      <p:sp>
        <p:nvSpPr>
          <p:cNvPr id="19" name="TextBox 18"/>
          <p:cNvSpPr txBox="1"/>
          <p:nvPr/>
        </p:nvSpPr>
        <p:spPr>
          <a:xfrm>
            <a:off x="1143000" y="677614"/>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Increased online services</a:t>
            </a:r>
            <a:endParaRPr lang="en-US" sz="2400" dirty="0">
              <a:solidFill>
                <a:schemeClr val="bg1"/>
              </a:solidFill>
            </a:endParaRPr>
          </a:p>
        </p:txBody>
      </p:sp>
      <p:cxnSp>
        <p:nvCxnSpPr>
          <p:cNvPr id="41" name="Straight Connector 40"/>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42" name="TextBox 41"/>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sp>
        <p:nvSpPr>
          <p:cNvPr id="2" name="Rectangle 1"/>
          <p:cNvSpPr/>
          <p:nvPr/>
        </p:nvSpPr>
        <p:spPr>
          <a:xfrm>
            <a:off x="1143000" y="1649619"/>
            <a:ext cx="5334000" cy="4524315"/>
          </a:xfrm>
          <a:prstGeom prst="rect">
            <a:avLst/>
          </a:prstGeom>
        </p:spPr>
        <p:txBody>
          <a:bodyPr wrap="square">
            <a:spAutoFit/>
          </a:bodyPr>
          <a:lstStyle/>
          <a:p>
            <a:r>
              <a:rPr lang="en-US" sz="2400" dirty="0">
                <a:latin typeface="Corbel" pitchFamily="34" charset="0"/>
              </a:rPr>
              <a:t>For next year, we started partnering with an outside company that does billing and all collections. For us, it is not just from the finance standpoint of, “We've got to figure out a way to get our money and get it in on time,” but also to give families online capability and options. People tell me all the time that this is the only check they write–they pay all their bills online, but still have to come in here. </a:t>
            </a:r>
            <a:endParaRPr lang="en-US" sz="2400" dirty="0" smtClean="0">
              <a:latin typeface="Corbel" pitchFamily="34" charset="0"/>
            </a:endParaRPr>
          </a:p>
          <a:p>
            <a:r>
              <a:rPr lang="en-US" sz="2400" i="1" dirty="0" smtClean="0">
                <a:latin typeface="Corbel" pitchFamily="34" charset="0"/>
              </a:rPr>
              <a:t>(Business Manager, Episcopal)</a:t>
            </a:r>
            <a:endParaRPr lang="en-US" sz="2400" i="1" dirty="0">
              <a:latin typeface="Corbel" pitchFamily="34" charset="0"/>
            </a:endParaRPr>
          </a:p>
        </p:txBody>
      </p:sp>
    </p:spTree>
    <p:extLst>
      <p:ext uri="{BB962C8B-B14F-4D97-AF65-F5344CB8AC3E}">
        <p14:creationId xmlns:p14="http://schemas.microsoft.com/office/powerpoint/2010/main" val="397455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543800" y="2703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543800" y="3465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543800" y="4227611"/>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543800" y="1941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543800" y="117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43800" y="1255811"/>
            <a:ext cx="1600200" cy="307777"/>
          </a:xfrm>
          <a:prstGeom prst="rect">
            <a:avLst/>
          </a:prstGeom>
          <a:noFill/>
        </p:spPr>
        <p:txBody>
          <a:bodyPr wrap="square" rtlCol="0">
            <a:spAutoFit/>
          </a:bodyPr>
          <a:lstStyle/>
          <a:p>
            <a:r>
              <a:rPr lang="en-US" sz="1400" b="1" dirty="0" smtClean="0"/>
              <a:t>Project Question</a:t>
            </a:r>
            <a:endParaRPr lang="en-US" sz="1400" b="1" dirty="0"/>
          </a:p>
        </p:txBody>
      </p:sp>
      <p:sp>
        <p:nvSpPr>
          <p:cNvPr id="29" name="TextBox 28"/>
          <p:cNvSpPr txBox="1"/>
          <p:nvPr/>
        </p:nvSpPr>
        <p:spPr>
          <a:xfrm>
            <a:off x="7543800" y="2017811"/>
            <a:ext cx="1600200" cy="307777"/>
          </a:xfrm>
          <a:prstGeom prst="rect">
            <a:avLst/>
          </a:prstGeom>
          <a:noFill/>
        </p:spPr>
        <p:txBody>
          <a:bodyPr wrap="square" rtlCol="0">
            <a:spAutoFit/>
          </a:bodyPr>
          <a:lstStyle/>
          <a:p>
            <a:r>
              <a:rPr lang="en-US" sz="1400" b="1" dirty="0" smtClean="0"/>
              <a:t>Analytical Model</a:t>
            </a:r>
            <a:endParaRPr lang="en-US" sz="1400" b="1" dirty="0"/>
          </a:p>
        </p:txBody>
      </p:sp>
      <p:sp>
        <p:nvSpPr>
          <p:cNvPr id="30" name="TextBox 29"/>
          <p:cNvSpPr txBox="1"/>
          <p:nvPr/>
        </p:nvSpPr>
        <p:spPr>
          <a:xfrm>
            <a:off x="7543800" y="2779811"/>
            <a:ext cx="1600200" cy="307777"/>
          </a:xfrm>
          <a:prstGeom prst="rect">
            <a:avLst/>
          </a:prstGeom>
          <a:noFill/>
        </p:spPr>
        <p:txBody>
          <a:bodyPr wrap="square" rtlCol="0">
            <a:spAutoFit/>
          </a:bodyPr>
          <a:lstStyle/>
          <a:p>
            <a:r>
              <a:rPr lang="en-US" sz="1400" b="1" dirty="0" smtClean="0"/>
              <a:t>Project Design</a:t>
            </a:r>
            <a:endParaRPr lang="en-US" sz="1400" b="1" dirty="0"/>
          </a:p>
        </p:txBody>
      </p:sp>
      <p:sp>
        <p:nvSpPr>
          <p:cNvPr id="31" name="TextBox 30"/>
          <p:cNvSpPr txBox="1"/>
          <p:nvPr/>
        </p:nvSpPr>
        <p:spPr>
          <a:xfrm>
            <a:off x="7543800" y="3541811"/>
            <a:ext cx="1600200" cy="307777"/>
          </a:xfrm>
          <a:prstGeom prst="rect">
            <a:avLst/>
          </a:prstGeom>
          <a:noFill/>
        </p:spPr>
        <p:txBody>
          <a:bodyPr wrap="square" rtlCol="0">
            <a:spAutoFit/>
          </a:bodyPr>
          <a:lstStyle/>
          <a:p>
            <a:r>
              <a:rPr lang="en-US" sz="1400" b="1" dirty="0" smtClean="0"/>
              <a:t>Limitations</a:t>
            </a:r>
            <a:endParaRPr lang="en-US" sz="1400" b="1" dirty="0"/>
          </a:p>
        </p:txBody>
      </p:sp>
      <p:sp>
        <p:nvSpPr>
          <p:cNvPr id="32" name="TextBox 31"/>
          <p:cNvSpPr txBox="1"/>
          <p:nvPr/>
        </p:nvSpPr>
        <p:spPr>
          <a:xfrm>
            <a:off x="7543800" y="4303811"/>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33" name="Rounded Rectangle 32"/>
          <p:cNvSpPr/>
          <p:nvPr/>
        </p:nvSpPr>
        <p:spPr>
          <a:xfrm>
            <a:off x="7543800" y="417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43800" y="530422"/>
            <a:ext cx="1600200" cy="307777"/>
          </a:xfrm>
          <a:prstGeom prst="rect">
            <a:avLst/>
          </a:prstGeom>
          <a:noFill/>
        </p:spPr>
        <p:txBody>
          <a:bodyPr wrap="square" rtlCol="0">
            <a:spAutoFit/>
          </a:bodyPr>
          <a:lstStyle/>
          <a:p>
            <a:r>
              <a:rPr lang="en-US" sz="1400" b="1" dirty="0" smtClean="0"/>
              <a:t>Context</a:t>
            </a:r>
            <a:endParaRPr lang="en-US" sz="1400" b="1" dirty="0"/>
          </a:p>
        </p:txBody>
      </p:sp>
      <p:sp>
        <p:nvSpPr>
          <p:cNvPr id="35" name="Rounded Rectangle 34"/>
          <p:cNvSpPr/>
          <p:nvPr/>
        </p:nvSpPr>
        <p:spPr>
          <a:xfrm>
            <a:off x="7550727" y="498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550727" y="5065811"/>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37" name="Rounded Rectangle 36"/>
          <p:cNvSpPr/>
          <p:nvPr/>
        </p:nvSpPr>
        <p:spPr>
          <a:xfrm>
            <a:off x="7554192" y="5764462"/>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554192" y="5840662"/>
            <a:ext cx="1600200" cy="307777"/>
          </a:xfrm>
          <a:prstGeom prst="rect">
            <a:avLst/>
          </a:prstGeom>
          <a:noFill/>
        </p:spPr>
        <p:txBody>
          <a:bodyPr wrap="square" rtlCol="0">
            <a:spAutoFit/>
          </a:bodyPr>
          <a:lstStyle/>
          <a:p>
            <a:r>
              <a:rPr lang="en-US" sz="1400" b="1" dirty="0" smtClean="0"/>
              <a:t>Questions</a:t>
            </a:r>
            <a:endParaRPr lang="en-US" sz="1400" b="1" dirty="0"/>
          </a:p>
        </p:txBody>
      </p:sp>
      <p:sp>
        <p:nvSpPr>
          <p:cNvPr id="19" name="TextBox 18"/>
          <p:cNvSpPr txBox="1"/>
          <p:nvPr/>
        </p:nvSpPr>
        <p:spPr>
          <a:xfrm>
            <a:off x="1143000" y="707288"/>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Re-examined marketing</a:t>
            </a:r>
            <a:endParaRPr lang="en-US" sz="2400" dirty="0">
              <a:solidFill>
                <a:schemeClr val="bg1"/>
              </a:solidFill>
            </a:endParaRPr>
          </a:p>
        </p:txBody>
      </p:sp>
      <p:cxnSp>
        <p:nvCxnSpPr>
          <p:cNvPr id="40" name="Straight Connector 39"/>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41" name="TextBox 40"/>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09699"/>
            <a:ext cx="7069457" cy="4618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150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543800" y="2703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543800" y="3465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543800" y="4227611"/>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543800" y="1941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543800" y="117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43800" y="1255811"/>
            <a:ext cx="1600200" cy="307777"/>
          </a:xfrm>
          <a:prstGeom prst="rect">
            <a:avLst/>
          </a:prstGeom>
          <a:noFill/>
        </p:spPr>
        <p:txBody>
          <a:bodyPr wrap="square" rtlCol="0">
            <a:spAutoFit/>
          </a:bodyPr>
          <a:lstStyle/>
          <a:p>
            <a:r>
              <a:rPr lang="en-US" sz="1400" b="1" dirty="0" smtClean="0"/>
              <a:t>Project Question</a:t>
            </a:r>
            <a:endParaRPr lang="en-US" sz="1400" b="1" dirty="0"/>
          </a:p>
        </p:txBody>
      </p:sp>
      <p:sp>
        <p:nvSpPr>
          <p:cNvPr id="29" name="TextBox 28"/>
          <p:cNvSpPr txBox="1"/>
          <p:nvPr/>
        </p:nvSpPr>
        <p:spPr>
          <a:xfrm>
            <a:off x="7543800" y="2017811"/>
            <a:ext cx="1600200" cy="307777"/>
          </a:xfrm>
          <a:prstGeom prst="rect">
            <a:avLst/>
          </a:prstGeom>
          <a:noFill/>
        </p:spPr>
        <p:txBody>
          <a:bodyPr wrap="square" rtlCol="0">
            <a:spAutoFit/>
          </a:bodyPr>
          <a:lstStyle/>
          <a:p>
            <a:r>
              <a:rPr lang="en-US" sz="1400" b="1" dirty="0" smtClean="0"/>
              <a:t>Analytical Model</a:t>
            </a:r>
            <a:endParaRPr lang="en-US" sz="1400" b="1" dirty="0"/>
          </a:p>
        </p:txBody>
      </p:sp>
      <p:sp>
        <p:nvSpPr>
          <p:cNvPr id="30" name="TextBox 29"/>
          <p:cNvSpPr txBox="1"/>
          <p:nvPr/>
        </p:nvSpPr>
        <p:spPr>
          <a:xfrm>
            <a:off x="7543800" y="2779811"/>
            <a:ext cx="1600200" cy="307777"/>
          </a:xfrm>
          <a:prstGeom prst="rect">
            <a:avLst/>
          </a:prstGeom>
          <a:noFill/>
        </p:spPr>
        <p:txBody>
          <a:bodyPr wrap="square" rtlCol="0">
            <a:spAutoFit/>
          </a:bodyPr>
          <a:lstStyle/>
          <a:p>
            <a:r>
              <a:rPr lang="en-US" sz="1400" b="1" dirty="0" smtClean="0"/>
              <a:t>Project Design</a:t>
            </a:r>
            <a:endParaRPr lang="en-US" sz="1400" b="1" dirty="0"/>
          </a:p>
        </p:txBody>
      </p:sp>
      <p:sp>
        <p:nvSpPr>
          <p:cNvPr id="31" name="TextBox 30"/>
          <p:cNvSpPr txBox="1"/>
          <p:nvPr/>
        </p:nvSpPr>
        <p:spPr>
          <a:xfrm>
            <a:off x="7543800" y="3541811"/>
            <a:ext cx="1600200" cy="307777"/>
          </a:xfrm>
          <a:prstGeom prst="rect">
            <a:avLst/>
          </a:prstGeom>
          <a:noFill/>
        </p:spPr>
        <p:txBody>
          <a:bodyPr wrap="square" rtlCol="0">
            <a:spAutoFit/>
          </a:bodyPr>
          <a:lstStyle/>
          <a:p>
            <a:r>
              <a:rPr lang="en-US" sz="1400" b="1" dirty="0" smtClean="0"/>
              <a:t>Limitations</a:t>
            </a:r>
            <a:endParaRPr lang="en-US" sz="1400" b="1" dirty="0"/>
          </a:p>
        </p:txBody>
      </p:sp>
      <p:sp>
        <p:nvSpPr>
          <p:cNvPr id="32" name="TextBox 31"/>
          <p:cNvSpPr txBox="1"/>
          <p:nvPr/>
        </p:nvSpPr>
        <p:spPr>
          <a:xfrm>
            <a:off x="7543800" y="4303811"/>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33" name="Rounded Rectangle 32"/>
          <p:cNvSpPr/>
          <p:nvPr/>
        </p:nvSpPr>
        <p:spPr>
          <a:xfrm>
            <a:off x="7543800" y="417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43800" y="530422"/>
            <a:ext cx="1600200" cy="307777"/>
          </a:xfrm>
          <a:prstGeom prst="rect">
            <a:avLst/>
          </a:prstGeom>
          <a:noFill/>
        </p:spPr>
        <p:txBody>
          <a:bodyPr wrap="square" rtlCol="0">
            <a:spAutoFit/>
          </a:bodyPr>
          <a:lstStyle/>
          <a:p>
            <a:r>
              <a:rPr lang="en-US" sz="1400" b="1" dirty="0" smtClean="0"/>
              <a:t>Context</a:t>
            </a:r>
            <a:endParaRPr lang="en-US" sz="1400" b="1" dirty="0"/>
          </a:p>
        </p:txBody>
      </p:sp>
      <p:sp>
        <p:nvSpPr>
          <p:cNvPr id="35" name="Rounded Rectangle 34"/>
          <p:cNvSpPr/>
          <p:nvPr/>
        </p:nvSpPr>
        <p:spPr>
          <a:xfrm>
            <a:off x="7550727" y="498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550727" y="5065811"/>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37" name="Rounded Rectangle 36"/>
          <p:cNvSpPr/>
          <p:nvPr/>
        </p:nvSpPr>
        <p:spPr>
          <a:xfrm>
            <a:off x="7554192" y="5764462"/>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554192" y="5840662"/>
            <a:ext cx="1600200" cy="307777"/>
          </a:xfrm>
          <a:prstGeom prst="rect">
            <a:avLst/>
          </a:prstGeom>
          <a:noFill/>
        </p:spPr>
        <p:txBody>
          <a:bodyPr wrap="square" rtlCol="0">
            <a:spAutoFit/>
          </a:bodyPr>
          <a:lstStyle/>
          <a:p>
            <a:r>
              <a:rPr lang="en-US" sz="1400" b="1" dirty="0" smtClean="0"/>
              <a:t>Questions</a:t>
            </a:r>
            <a:endParaRPr lang="en-US" sz="1400" b="1" dirty="0"/>
          </a:p>
        </p:txBody>
      </p:sp>
      <p:sp>
        <p:nvSpPr>
          <p:cNvPr id="19" name="TextBox 18"/>
          <p:cNvSpPr txBox="1"/>
          <p:nvPr/>
        </p:nvSpPr>
        <p:spPr>
          <a:xfrm>
            <a:off x="1143000" y="697907"/>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Re-examined parent organizations</a:t>
            </a:r>
            <a:endParaRPr lang="en-US" sz="2400" dirty="0">
              <a:solidFill>
                <a:schemeClr val="bg1"/>
              </a:solidFill>
            </a:endParaRPr>
          </a:p>
        </p:txBody>
      </p:sp>
      <p:cxnSp>
        <p:nvCxnSpPr>
          <p:cNvPr id="23" name="Straight Connector 22"/>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39" name="TextBox 38"/>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sp>
        <p:nvSpPr>
          <p:cNvPr id="22" name="TextBox 21"/>
          <p:cNvSpPr txBox="1"/>
          <p:nvPr/>
        </p:nvSpPr>
        <p:spPr>
          <a:xfrm>
            <a:off x="304800" y="2403038"/>
            <a:ext cx="2667000" cy="1446550"/>
          </a:xfrm>
          <a:prstGeom prst="rect">
            <a:avLst/>
          </a:prstGeom>
          <a:solidFill>
            <a:schemeClr val="accent3">
              <a:lumMod val="75000"/>
            </a:schemeClr>
          </a:solidFill>
          <a:ln>
            <a:solidFill>
              <a:schemeClr val="accent3">
                <a:lumMod val="75000"/>
              </a:schemeClr>
            </a:solidFill>
          </a:ln>
        </p:spPr>
        <p:txBody>
          <a:bodyPr wrap="square" rtlCol="0">
            <a:spAutoFit/>
          </a:bodyPr>
          <a:lstStyle/>
          <a:p>
            <a:pPr lvl="0" algn="ctr"/>
            <a:r>
              <a:rPr lang="en-US" sz="2400" b="1" u="sng" dirty="0" smtClean="0">
                <a:solidFill>
                  <a:schemeClr val="bg1"/>
                </a:solidFill>
              </a:rPr>
              <a:t>Old Model</a:t>
            </a:r>
            <a:endParaRPr lang="en-US" sz="2400" b="1" dirty="0" smtClean="0">
              <a:solidFill>
                <a:schemeClr val="bg1"/>
              </a:solidFill>
            </a:endParaRPr>
          </a:p>
          <a:p>
            <a:pPr lvl="0" algn="ctr"/>
            <a:endParaRPr lang="en-US" sz="2400" b="1" u="sng" dirty="0">
              <a:solidFill>
                <a:schemeClr val="bg1"/>
              </a:solidFill>
            </a:endParaRPr>
          </a:p>
          <a:p>
            <a:pPr lvl="0"/>
            <a:r>
              <a:rPr lang="en-US" sz="2000" b="1" dirty="0" smtClean="0">
                <a:solidFill>
                  <a:schemeClr val="bg1"/>
                </a:solidFill>
              </a:rPr>
              <a:t>1. Financial support</a:t>
            </a:r>
          </a:p>
          <a:p>
            <a:pPr lvl="0"/>
            <a:r>
              <a:rPr lang="en-US" sz="2000" b="1" dirty="0" smtClean="0">
                <a:solidFill>
                  <a:schemeClr val="bg1"/>
                </a:solidFill>
              </a:rPr>
              <a:t>2. Teacher appreciation</a:t>
            </a:r>
            <a:endParaRPr lang="en-US" sz="2000" dirty="0">
              <a:solidFill>
                <a:schemeClr val="bg1"/>
              </a:solidFill>
            </a:endParaRPr>
          </a:p>
        </p:txBody>
      </p:sp>
      <p:sp>
        <p:nvSpPr>
          <p:cNvPr id="40" name="TextBox 39"/>
          <p:cNvSpPr txBox="1"/>
          <p:nvPr/>
        </p:nvSpPr>
        <p:spPr>
          <a:xfrm>
            <a:off x="4218709" y="2150297"/>
            <a:ext cx="2819400" cy="2062103"/>
          </a:xfrm>
          <a:prstGeom prst="rect">
            <a:avLst/>
          </a:prstGeom>
          <a:solidFill>
            <a:schemeClr val="accent3">
              <a:lumMod val="75000"/>
            </a:schemeClr>
          </a:solidFill>
          <a:ln>
            <a:solidFill>
              <a:schemeClr val="accent3">
                <a:lumMod val="75000"/>
              </a:schemeClr>
            </a:solidFill>
          </a:ln>
        </p:spPr>
        <p:txBody>
          <a:bodyPr wrap="square" rtlCol="0">
            <a:spAutoFit/>
          </a:bodyPr>
          <a:lstStyle/>
          <a:p>
            <a:pPr lvl="0" algn="ctr"/>
            <a:r>
              <a:rPr lang="en-US" sz="2400" b="1" u="sng" dirty="0" smtClean="0">
                <a:solidFill>
                  <a:schemeClr val="bg1"/>
                </a:solidFill>
              </a:rPr>
              <a:t>New Model</a:t>
            </a:r>
            <a:endParaRPr lang="en-US" sz="2400" b="1" dirty="0" smtClean="0">
              <a:solidFill>
                <a:schemeClr val="bg1"/>
              </a:solidFill>
            </a:endParaRPr>
          </a:p>
          <a:p>
            <a:pPr lvl="0" algn="ctr"/>
            <a:endParaRPr lang="en-US" sz="2400" b="1" u="sng" dirty="0">
              <a:solidFill>
                <a:schemeClr val="bg1"/>
              </a:solidFill>
            </a:endParaRPr>
          </a:p>
          <a:p>
            <a:pPr lvl="0"/>
            <a:r>
              <a:rPr lang="en-US" sz="2000" b="1" dirty="0" smtClean="0">
                <a:solidFill>
                  <a:schemeClr val="bg1"/>
                </a:solidFill>
              </a:rPr>
              <a:t>1. Community building</a:t>
            </a:r>
          </a:p>
          <a:p>
            <a:pPr lvl="0"/>
            <a:r>
              <a:rPr lang="en-US" sz="2000" b="1" dirty="0" smtClean="0">
                <a:solidFill>
                  <a:schemeClr val="bg1"/>
                </a:solidFill>
              </a:rPr>
              <a:t>2. Retention and marketing</a:t>
            </a:r>
          </a:p>
          <a:p>
            <a:pPr lvl="0"/>
            <a:r>
              <a:rPr lang="en-US" sz="2000" b="1" dirty="0" smtClean="0">
                <a:solidFill>
                  <a:schemeClr val="bg1"/>
                </a:solidFill>
              </a:rPr>
              <a:t>3. Financial support</a:t>
            </a:r>
            <a:endParaRPr lang="en-US" sz="2000" dirty="0">
              <a:solidFill>
                <a:schemeClr val="bg1"/>
              </a:solidFill>
            </a:endParaRPr>
          </a:p>
        </p:txBody>
      </p:sp>
      <p:sp>
        <p:nvSpPr>
          <p:cNvPr id="2" name="Right Arrow 1"/>
          <p:cNvSpPr/>
          <p:nvPr/>
        </p:nvSpPr>
        <p:spPr>
          <a:xfrm>
            <a:off x="3200400" y="2933699"/>
            <a:ext cx="762000" cy="495301"/>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57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0" grpId="0" animBg="1"/>
      <p:bldP spid="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543800" y="2703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543800" y="3465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543800" y="4227611"/>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543800" y="1941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543800" y="117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43800" y="1255811"/>
            <a:ext cx="1600200" cy="307777"/>
          </a:xfrm>
          <a:prstGeom prst="rect">
            <a:avLst/>
          </a:prstGeom>
          <a:noFill/>
        </p:spPr>
        <p:txBody>
          <a:bodyPr wrap="square" rtlCol="0">
            <a:spAutoFit/>
          </a:bodyPr>
          <a:lstStyle/>
          <a:p>
            <a:r>
              <a:rPr lang="en-US" sz="1400" b="1" dirty="0" smtClean="0"/>
              <a:t>Project Question</a:t>
            </a:r>
            <a:endParaRPr lang="en-US" sz="1400" b="1" dirty="0"/>
          </a:p>
        </p:txBody>
      </p:sp>
      <p:sp>
        <p:nvSpPr>
          <p:cNvPr id="29" name="TextBox 28"/>
          <p:cNvSpPr txBox="1"/>
          <p:nvPr/>
        </p:nvSpPr>
        <p:spPr>
          <a:xfrm>
            <a:off x="7543800" y="2017811"/>
            <a:ext cx="1600200" cy="307777"/>
          </a:xfrm>
          <a:prstGeom prst="rect">
            <a:avLst/>
          </a:prstGeom>
          <a:noFill/>
        </p:spPr>
        <p:txBody>
          <a:bodyPr wrap="square" rtlCol="0">
            <a:spAutoFit/>
          </a:bodyPr>
          <a:lstStyle/>
          <a:p>
            <a:r>
              <a:rPr lang="en-US" sz="1400" b="1" dirty="0" smtClean="0"/>
              <a:t>Analytical Model</a:t>
            </a:r>
            <a:endParaRPr lang="en-US" sz="1400" b="1" dirty="0"/>
          </a:p>
        </p:txBody>
      </p:sp>
      <p:sp>
        <p:nvSpPr>
          <p:cNvPr id="30" name="TextBox 29"/>
          <p:cNvSpPr txBox="1"/>
          <p:nvPr/>
        </p:nvSpPr>
        <p:spPr>
          <a:xfrm>
            <a:off x="7543800" y="2779811"/>
            <a:ext cx="1600200" cy="307777"/>
          </a:xfrm>
          <a:prstGeom prst="rect">
            <a:avLst/>
          </a:prstGeom>
          <a:noFill/>
        </p:spPr>
        <p:txBody>
          <a:bodyPr wrap="square" rtlCol="0">
            <a:spAutoFit/>
          </a:bodyPr>
          <a:lstStyle/>
          <a:p>
            <a:r>
              <a:rPr lang="en-US" sz="1400" b="1" dirty="0" smtClean="0"/>
              <a:t>Project Design</a:t>
            </a:r>
            <a:endParaRPr lang="en-US" sz="1400" b="1" dirty="0"/>
          </a:p>
        </p:txBody>
      </p:sp>
      <p:sp>
        <p:nvSpPr>
          <p:cNvPr id="31" name="TextBox 30"/>
          <p:cNvSpPr txBox="1"/>
          <p:nvPr/>
        </p:nvSpPr>
        <p:spPr>
          <a:xfrm>
            <a:off x="7543800" y="3541811"/>
            <a:ext cx="1600200" cy="307777"/>
          </a:xfrm>
          <a:prstGeom prst="rect">
            <a:avLst/>
          </a:prstGeom>
          <a:noFill/>
        </p:spPr>
        <p:txBody>
          <a:bodyPr wrap="square" rtlCol="0">
            <a:spAutoFit/>
          </a:bodyPr>
          <a:lstStyle/>
          <a:p>
            <a:r>
              <a:rPr lang="en-US" sz="1400" b="1" dirty="0" smtClean="0"/>
              <a:t>Limitations</a:t>
            </a:r>
            <a:endParaRPr lang="en-US" sz="1400" b="1" dirty="0"/>
          </a:p>
        </p:txBody>
      </p:sp>
      <p:sp>
        <p:nvSpPr>
          <p:cNvPr id="32" name="TextBox 31"/>
          <p:cNvSpPr txBox="1"/>
          <p:nvPr/>
        </p:nvSpPr>
        <p:spPr>
          <a:xfrm>
            <a:off x="7543800" y="4303811"/>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33" name="Rounded Rectangle 32"/>
          <p:cNvSpPr/>
          <p:nvPr/>
        </p:nvSpPr>
        <p:spPr>
          <a:xfrm>
            <a:off x="7543800" y="417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43800" y="530422"/>
            <a:ext cx="1600200" cy="307777"/>
          </a:xfrm>
          <a:prstGeom prst="rect">
            <a:avLst/>
          </a:prstGeom>
          <a:noFill/>
        </p:spPr>
        <p:txBody>
          <a:bodyPr wrap="square" rtlCol="0">
            <a:spAutoFit/>
          </a:bodyPr>
          <a:lstStyle/>
          <a:p>
            <a:r>
              <a:rPr lang="en-US" sz="1400" b="1" dirty="0" smtClean="0"/>
              <a:t>Context</a:t>
            </a:r>
            <a:endParaRPr lang="en-US" sz="1400" b="1" dirty="0"/>
          </a:p>
        </p:txBody>
      </p:sp>
      <p:sp>
        <p:nvSpPr>
          <p:cNvPr id="35" name="Rounded Rectangle 34"/>
          <p:cNvSpPr/>
          <p:nvPr/>
        </p:nvSpPr>
        <p:spPr>
          <a:xfrm>
            <a:off x="7550727" y="498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550727" y="5065811"/>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37" name="Rounded Rectangle 36"/>
          <p:cNvSpPr/>
          <p:nvPr/>
        </p:nvSpPr>
        <p:spPr>
          <a:xfrm>
            <a:off x="7554192" y="5764462"/>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554192" y="5840662"/>
            <a:ext cx="1600200" cy="307777"/>
          </a:xfrm>
          <a:prstGeom prst="rect">
            <a:avLst/>
          </a:prstGeom>
          <a:noFill/>
        </p:spPr>
        <p:txBody>
          <a:bodyPr wrap="square" rtlCol="0">
            <a:spAutoFit/>
          </a:bodyPr>
          <a:lstStyle/>
          <a:p>
            <a:r>
              <a:rPr lang="en-US" sz="1400" b="1" dirty="0" smtClean="0"/>
              <a:t>Questions</a:t>
            </a:r>
            <a:endParaRPr lang="en-US" sz="1400" b="1" dirty="0"/>
          </a:p>
        </p:txBody>
      </p:sp>
      <p:sp>
        <p:nvSpPr>
          <p:cNvPr id="19" name="TextBox 18"/>
          <p:cNvSpPr txBox="1"/>
          <p:nvPr/>
        </p:nvSpPr>
        <p:spPr>
          <a:xfrm>
            <a:off x="1143000" y="672171"/>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Increased accountability</a:t>
            </a:r>
            <a:endParaRPr lang="en-US" sz="2400" dirty="0">
              <a:solidFill>
                <a:schemeClr val="bg1"/>
              </a:solidFill>
            </a:endParaRPr>
          </a:p>
        </p:txBody>
      </p:sp>
      <p:cxnSp>
        <p:nvCxnSpPr>
          <p:cNvPr id="22" name="Straight Connector 21"/>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23" name="TextBox 22"/>
          <p:cNvSpPr txBox="1"/>
          <p:nvPr/>
        </p:nvSpPr>
        <p:spPr>
          <a:xfrm>
            <a:off x="2971800" y="6400800"/>
            <a:ext cx="4191001"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WHERE SCHOOLS MADE ADJUSTMENTS</a:t>
            </a:r>
            <a:endParaRPr lang="en-US" sz="1600" b="1" dirty="0">
              <a:solidFill>
                <a:srgbClr val="CDCD8F"/>
              </a:solidFill>
              <a:latin typeface="Corbel" pitchFamily="34" charset="0"/>
            </a:endParaRPr>
          </a:p>
        </p:txBody>
      </p:sp>
      <p:sp>
        <p:nvSpPr>
          <p:cNvPr id="2" name="Rectangle 1"/>
          <p:cNvSpPr/>
          <p:nvPr/>
        </p:nvSpPr>
        <p:spPr>
          <a:xfrm>
            <a:off x="1143000" y="1957268"/>
            <a:ext cx="5334000" cy="2677656"/>
          </a:xfrm>
          <a:prstGeom prst="rect">
            <a:avLst/>
          </a:prstGeom>
        </p:spPr>
        <p:txBody>
          <a:bodyPr wrap="square">
            <a:spAutoFit/>
          </a:bodyPr>
          <a:lstStyle/>
          <a:p>
            <a:r>
              <a:rPr lang="en-US" sz="2400" dirty="0">
                <a:latin typeface="Corbel" pitchFamily="34" charset="0"/>
              </a:rPr>
              <a:t>“They've been more specific about what each department is </a:t>
            </a:r>
            <a:r>
              <a:rPr lang="en-US" sz="2400" dirty="0" smtClean="0">
                <a:latin typeface="Corbel" pitchFamily="34" charset="0"/>
              </a:rPr>
              <a:t>spending.  They </a:t>
            </a:r>
            <a:r>
              <a:rPr lang="en-US" sz="2400" dirty="0">
                <a:latin typeface="Corbel" pitchFamily="34" charset="0"/>
              </a:rPr>
              <a:t>are asking what we really need, not telling you that you cannot have it; they’re being more prudent in making sure the money goes back to the students</a:t>
            </a:r>
            <a:r>
              <a:rPr lang="en-US" sz="2400" dirty="0" smtClean="0">
                <a:latin typeface="Corbel" pitchFamily="34" charset="0"/>
              </a:rPr>
              <a:t>.”</a:t>
            </a:r>
          </a:p>
          <a:p>
            <a:r>
              <a:rPr lang="en-US" sz="2400" i="1" dirty="0" smtClean="0">
                <a:latin typeface="Corbel" pitchFamily="34" charset="0"/>
              </a:rPr>
              <a:t>(Teacher, Wooded Acres)</a:t>
            </a:r>
            <a:r>
              <a:rPr lang="en-US" sz="2400" dirty="0" smtClean="0">
                <a:latin typeface="Corbel" pitchFamily="34" charset="0"/>
              </a:rPr>
              <a:t> </a:t>
            </a:r>
            <a:endParaRPr lang="en-US" sz="2400" dirty="0">
              <a:latin typeface="Corbel" pitchFamily="34" charset="0"/>
            </a:endParaRPr>
          </a:p>
        </p:txBody>
      </p:sp>
    </p:spTree>
    <p:extLst>
      <p:ext uri="{BB962C8B-B14F-4D97-AF65-F5344CB8AC3E}">
        <p14:creationId xmlns:p14="http://schemas.microsoft.com/office/powerpoint/2010/main" val="111784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60" y="1905000"/>
            <a:ext cx="898705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78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1104900"/>
            <a:ext cx="863917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172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081088"/>
            <a:ext cx="8677275"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071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1400175"/>
            <a:ext cx="8505825"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991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747713"/>
            <a:ext cx="8658225" cy="536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890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26"/>
          <p:cNvSpPr>
            <a:spLocks noChangeArrowheads="1"/>
          </p:cNvSpPr>
          <p:nvPr/>
        </p:nvSpPr>
        <p:spPr bwMode="auto">
          <a:xfrm>
            <a:off x="304800" y="684310"/>
            <a:ext cx="2743200" cy="2590800"/>
          </a:xfrm>
          <a:prstGeom prst="ellipse">
            <a:avLst/>
          </a:prstGeom>
          <a:solidFill>
            <a:schemeClr val="accent3">
              <a:lumMod val="75000"/>
            </a:schemeClr>
          </a:solidFill>
          <a:ln w="9525">
            <a:solidFill>
              <a:srgbClr val="CDCD8F"/>
            </a:solidFill>
            <a:round/>
            <a:headEnd/>
            <a:tailEnd/>
          </a:ln>
          <a:effectLst/>
        </p:spPr>
        <p:txBody>
          <a:bodyPr wrap="none" anchor="ctr"/>
          <a:lstStyle/>
          <a:p>
            <a:endParaRPr lang="en-US"/>
          </a:p>
        </p:txBody>
      </p:sp>
      <p:sp>
        <p:nvSpPr>
          <p:cNvPr id="20" name="Text Box 30"/>
          <p:cNvSpPr txBox="1">
            <a:spLocks noChangeArrowheads="1"/>
          </p:cNvSpPr>
          <p:nvPr/>
        </p:nvSpPr>
        <p:spPr bwMode="auto">
          <a:xfrm>
            <a:off x="533400" y="1140648"/>
            <a:ext cx="2286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smtClean="0"/>
              <a:t>How Far South is South?</a:t>
            </a:r>
          </a:p>
          <a:p>
            <a:pPr algn="ctr">
              <a:spcBef>
                <a:spcPct val="50000"/>
              </a:spcBef>
            </a:pPr>
            <a:endParaRPr lang="en-US" b="1" dirty="0" smtClean="0"/>
          </a:p>
          <a:p>
            <a:pPr algn="ctr">
              <a:spcBef>
                <a:spcPct val="50000"/>
              </a:spcBef>
            </a:pPr>
            <a:r>
              <a:rPr lang="en-US" b="1" dirty="0" smtClean="0"/>
              <a:t>Initial Planning for the Recession</a:t>
            </a:r>
            <a:endParaRPr lang="en-US" b="1" dirty="0"/>
          </a:p>
        </p:txBody>
      </p:sp>
      <p:sp>
        <p:nvSpPr>
          <p:cNvPr id="2" name="Rectangle 1"/>
          <p:cNvSpPr/>
          <p:nvPr/>
        </p:nvSpPr>
        <p:spPr>
          <a:xfrm>
            <a:off x="3352800" y="1102547"/>
            <a:ext cx="3810000" cy="1754326"/>
          </a:xfrm>
          <a:prstGeom prst="rect">
            <a:avLst/>
          </a:prstGeom>
        </p:spPr>
        <p:txBody>
          <a:bodyPr wrap="square">
            <a:spAutoFit/>
          </a:bodyPr>
          <a:lstStyle/>
          <a:p>
            <a:r>
              <a:rPr lang="en-US" b="1" dirty="0">
                <a:latin typeface="Palatino Linotype"/>
                <a:ea typeface="MS Mincho"/>
                <a:cs typeface="Times New Roman"/>
              </a:rPr>
              <a:t>“When it looked like things were heading south, I don’t think any of us knew exactly how far south ‘south’ was, or how </a:t>
            </a:r>
            <a:r>
              <a:rPr lang="en-US" b="1" dirty="0" smtClean="0">
                <a:latin typeface="Palatino Linotype"/>
                <a:ea typeface="MS Mincho"/>
                <a:cs typeface="Times New Roman"/>
              </a:rPr>
              <a:t>fast.”</a:t>
            </a:r>
            <a:r>
              <a:rPr lang="en-US" b="1" dirty="0">
                <a:latin typeface="Palatino Linotype"/>
                <a:ea typeface="MS Mincho"/>
                <a:cs typeface="Times New Roman"/>
              </a:rPr>
              <a:t>	</a:t>
            </a:r>
            <a:endParaRPr lang="en-US" dirty="0">
              <a:ea typeface="MS Mincho"/>
              <a:cs typeface="Times New Roman"/>
            </a:endParaRPr>
          </a:p>
          <a:p>
            <a:r>
              <a:rPr lang="en-US" b="1" i="1" dirty="0">
                <a:latin typeface="Palatino Linotype"/>
                <a:ea typeface="MS Mincho"/>
                <a:cs typeface="Times New Roman"/>
              </a:rPr>
              <a:t>(Business Manager, Global Collegiate School)</a:t>
            </a:r>
            <a:endParaRPr lang="en-US" dirty="0">
              <a:ea typeface="MS Mincho"/>
              <a:cs typeface="Times New Roman"/>
            </a:endParaRPr>
          </a:p>
        </p:txBody>
      </p:sp>
      <p:cxnSp>
        <p:nvCxnSpPr>
          <p:cNvPr id="4" name="Straight Connector 3"/>
          <p:cNvCxnSpPr/>
          <p:nvPr/>
        </p:nvCxnSpPr>
        <p:spPr>
          <a:xfrm>
            <a:off x="762000" y="1979710"/>
            <a:ext cx="1828800" cy="0"/>
          </a:xfrm>
          <a:prstGeom prst="line">
            <a:avLst/>
          </a:prstGeom>
          <a:ln>
            <a:solidFill>
              <a:srgbClr val="CDCD8F"/>
            </a:solidFill>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290946" y="687488"/>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1. Conservative planning</a:t>
            </a:r>
            <a:endParaRPr lang="en-US" sz="2400" dirty="0">
              <a:solidFill>
                <a:schemeClr val="bg1"/>
              </a:solidFill>
            </a:endParaRPr>
          </a:p>
        </p:txBody>
      </p:sp>
      <p:sp>
        <p:nvSpPr>
          <p:cNvPr id="41" name="TextBox 40"/>
          <p:cNvSpPr txBox="1"/>
          <p:nvPr/>
        </p:nvSpPr>
        <p:spPr>
          <a:xfrm>
            <a:off x="270164" y="1462111"/>
            <a:ext cx="5334000" cy="461665"/>
          </a:xfrm>
          <a:prstGeom prst="rect">
            <a:avLst/>
          </a:prstGeom>
          <a:solidFill>
            <a:srgbClr val="CDCD8F"/>
          </a:solidFill>
          <a:ln>
            <a:solidFill>
              <a:schemeClr val="accent3">
                <a:lumMod val="50000"/>
              </a:schemeClr>
            </a:solidFill>
          </a:ln>
        </p:spPr>
        <p:txBody>
          <a:bodyPr wrap="square" rtlCol="0">
            <a:spAutoFit/>
          </a:bodyPr>
          <a:lstStyle/>
          <a:p>
            <a:pPr lvl="0"/>
            <a:r>
              <a:rPr lang="en-US" sz="2400" b="1" dirty="0" smtClean="0">
                <a:solidFill>
                  <a:schemeClr val="bg1"/>
                </a:solidFill>
              </a:rPr>
              <a:t>2. Keeping families on site</a:t>
            </a:r>
            <a:endParaRPr lang="en-US" sz="2400" dirty="0">
              <a:solidFill>
                <a:schemeClr val="bg1"/>
              </a:solidFill>
            </a:endParaRPr>
          </a:p>
        </p:txBody>
      </p:sp>
      <p:sp>
        <p:nvSpPr>
          <p:cNvPr id="39" name="Rectangle 38"/>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6" name="TextBox 45"/>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7" name="TextBox 46"/>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8" name="Rounded Rectangle 47"/>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50" name="Rounded Rectangle 49"/>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pic>
        <p:nvPicPr>
          <p:cNvPr id="21" name="Picture 2" descr="http://blog.atlantafinehomes.com/wp-content/uploads/2009/12/international-school.jpg?w=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520312"/>
            <a:ext cx="4026711" cy="2700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98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par>
                                <p:cTn id="34" presetID="42" presetClass="entr" presetSubtype="0"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1000"/>
                                        <p:tgtEl>
                                          <p:spTgt spid="40"/>
                                        </p:tgtEl>
                                      </p:cBhvr>
                                    </p:animEffect>
                                    <p:anim calcmode="lin" valueType="num">
                                      <p:cBhvr>
                                        <p:cTn id="37" dur="1000" fill="hold"/>
                                        <p:tgtEl>
                                          <p:spTgt spid="40"/>
                                        </p:tgtEl>
                                        <p:attrNameLst>
                                          <p:attrName>ppt_x</p:attrName>
                                        </p:attrNameLst>
                                      </p:cBhvr>
                                      <p:tavLst>
                                        <p:tav tm="0">
                                          <p:val>
                                            <p:strVal val="#ppt_x"/>
                                          </p:val>
                                        </p:tav>
                                        <p:tav tm="100000">
                                          <p:val>
                                            <p:strVal val="#ppt_x"/>
                                          </p:val>
                                        </p:tav>
                                      </p:tavLst>
                                    </p:anim>
                                    <p:anim calcmode="lin" valueType="num">
                                      <p:cBhvr>
                                        <p:cTn id="38" dur="1000" fill="hold"/>
                                        <p:tgtEl>
                                          <p:spTgt spid="4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1000"/>
                                        <p:tgtEl>
                                          <p:spTgt spid="41"/>
                                        </p:tgtEl>
                                      </p:cBhvr>
                                    </p:animEffect>
                                    <p:anim calcmode="lin" valueType="num">
                                      <p:cBhvr>
                                        <p:cTn id="42" dur="1000" fill="hold"/>
                                        <p:tgtEl>
                                          <p:spTgt spid="41"/>
                                        </p:tgtEl>
                                        <p:attrNameLst>
                                          <p:attrName>ppt_x</p:attrName>
                                        </p:attrNameLst>
                                      </p:cBhvr>
                                      <p:tavLst>
                                        <p:tav tm="0">
                                          <p:val>
                                            <p:strVal val="#ppt_x"/>
                                          </p:val>
                                        </p:tav>
                                        <p:tav tm="100000">
                                          <p:val>
                                            <p:strVal val="#ppt_x"/>
                                          </p:val>
                                        </p:tav>
                                      </p:tavLst>
                                    </p:anim>
                                    <p:anim calcmode="lin" valueType="num">
                                      <p:cBhvr>
                                        <p:cTn id="4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p:bldP spid="20" grpId="1"/>
      <p:bldP spid="2" grpId="0"/>
      <p:bldP spid="2" grpId="1"/>
      <p:bldP spid="40" grpId="0" animBg="1"/>
      <p:bldP spid="4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204913"/>
            <a:ext cx="8677275"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049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995363"/>
            <a:ext cx="8601075"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2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1114425"/>
            <a:ext cx="8753475"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365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804863"/>
            <a:ext cx="8810625"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18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8" y="1019175"/>
            <a:ext cx="8315325"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172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1371600"/>
            <a:ext cx="85820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126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543800" y="2703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543800" y="3465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543800" y="4227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543800" y="1941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543800" y="117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43800" y="1255811"/>
            <a:ext cx="1600200" cy="307777"/>
          </a:xfrm>
          <a:prstGeom prst="rect">
            <a:avLst/>
          </a:prstGeom>
          <a:noFill/>
        </p:spPr>
        <p:txBody>
          <a:bodyPr wrap="square" rtlCol="0">
            <a:spAutoFit/>
          </a:bodyPr>
          <a:lstStyle/>
          <a:p>
            <a:r>
              <a:rPr lang="en-US" sz="1400" b="1" dirty="0" smtClean="0"/>
              <a:t>Project Question</a:t>
            </a:r>
            <a:endParaRPr lang="en-US" sz="1400" b="1" dirty="0"/>
          </a:p>
        </p:txBody>
      </p:sp>
      <p:sp>
        <p:nvSpPr>
          <p:cNvPr id="29" name="TextBox 28"/>
          <p:cNvSpPr txBox="1"/>
          <p:nvPr/>
        </p:nvSpPr>
        <p:spPr>
          <a:xfrm>
            <a:off x="7543800" y="2017811"/>
            <a:ext cx="1600200" cy="307777"/>
          </a:xfrm>
          <a:prstGeom prst="rect">
            <a:avLst/>
          </a:prstGeom>
          <a:noFill/>
        </p:spPr>
        <p:txBody>
          <a:bodyPr wrap="square" rtlCol="0">
            <a:spAutoFit/>
          </a:bodyPr>
          <a:lstStyle/>
          <a:p>
            <a:r>
              <a:rPr lang="en-US" sz="1400" b="1" dirty="0" smtClean="0"/>
              <a:t>Analytical Model</a:t>
            </a:r>
            <a:endParaRPr lang="en-US" sz="1400" b="1" dirty="0"/>
          </a:p>
        </p:txBody>
      </p:sp>
      <p:sp>
        <p:nvSpPr>
          <p:cNvPr id="30" name="TextBox 29"/>
          <p:cNvSpPr txBox="1"/>
          <p:nvPr/>
        </p:nvSpPr>
        <p:spPr>
          <a:xfrm>
            <a:off x="7543800" y="2779811"/>
            <a:ext cx="1600200" cy="307777"/>
          </a:xfrm>
          <a:prstGeom prst="rect">
            <a:avLst/>
          </a:prstGeom>
          <a:noFill/>
        </p:spPr>
        <p:txBody>
          <a:bodyPr wrap="square" rtlCol="0">
            <a:spAutoFit/>
          </a:bodyPr>
          <a:lstStyle/>
          <a:p>
            <a:r>
              <a:rPr lang="en-US" sz="1400" b="1" dirty="0" smtClean="0"/>
              <a:t>Project Design</a:t>
            </a:r>
            <a:endParaRPr lang="en-US" sz="1400" b="1" dirty="0"/>
          </a:p>
        </p:txBody>
      </p:sp>
      <p:sp>
        <p:nvSpPr>
          <p:cNvPr id="31" name="TextBox 30"/>
          <p:cNvSpPr txBox="1"/>
          <p:nvPr/>
        </p:nvSpPr>
        <p:spPr>
          <a:xfrm>
            <a:off x="7543800" y="3541811"/>
            <a:ext cx="1600200" cy="307777"/>
          </a:xfrm>
          <a:prstGeom prst="rect">
            <a:avLst/>
          </a:prstGeom>
          <a:noFill/>
        </p:spPr>
        <p:txBody>
          <a:bodyPr wrap="square" rtlCol="0">
            <a:spAutoFit/>
          </a:bodyPr>
          <a:lstStyle/>
          <a:p>
            <a:r>
              <a:rPr lang="en-US" sz="1400" b="1" dirty="0" smtClean="0"/>
              <a:t>Limitations</a:t>
            </a:r>
            <a:endParaRPr lang="en-US" sz="1400" b="1" dirty="0"/>
          </a:p>
        </p:txBody>
      </p:sp>
      <p:sp>
        <p:nvSpPr>
          <p:cNvPr id="32" name="TextBox 31"/>
          <p:cNvSpPr txBox="1"/>
          <p:nvPr/>
        </p:nvSpPr>
        <p:spPr>
          <a:xfrm>
            <a:off x="7543800" y="4303811"/>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33" name="Rounded Rectangle 32"/>
          <p:cNvSpPr/>
          <p:nvPr/>
        </p:nvSpPr>
        <p:spPr>
          <a:xfrm>
            <a:off x="7543800" y="417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43800" y="530422"/>
            <a:ext cx="1600200" cy="307777"/>
          </a:xfrm>
          <a:prstGeom prst="rect">
            <a:avLst/>
          </a:prstGeom>
          <a:noFill/>
        </p:spPr>
        <p:txBody>
          <a:bodyPr wrap="square" rtlCol="0">
            <a:spAutoFit/>
          </a:bodyPr>
          <a:lstStyle/>
          <a:p>
            <a:r>
              <a:rPr lang="en-US" sz="1400" b="1" dirty="0" smtClean="0"/>
              <a:t>Context</a:t>
            </a:r>
            <a:endParaRPr lang="en-US" sz="1400" b="1" dirty="0"/>
          </a:p>
        </p:txBody>
      </p:sp>
      <p:sp>
        <p:nvSpPr>
          <p:cNvPr id="35" name="Rounded Rectangle 34"/>
          <p:cNvSpPr/>
          <p:nvPr/>
        </p:nvSpPr>
        <p:spPr>
          <a:xfrm>
            <a:off x="7550727" y="4989611"/>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550727" y="5065811"/>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37" name="Rounded Rectangle 36"/>
          <p:cNvSpPr/>
          <p:nvPr/>
        </p:nvSpPr>
        <p:spPr>
          <a:xfrm>
            <a:off x="7554192" y="5764462"/>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554192" y="5840662"/>
            <a:ext cx="1600200" cy="307777"/>
          </a:xfrm>
          <a:prstGeom prst="rect">
            <a:avLst/>
          </a:prstGeom>
          <a:noFill/>
        </p:spPr>
        <p:txBody>
          <a:bodyPr wrap="square" rtlCol="0">
            <a:spAutoFit/>
          </a:bodyPr>
          <a:lstStyle/>
          <a:p>
            <a:r>
              <a:rPr lang="en-US" sz="1400" b="1" dirty="0" smtClean="0"/>
              <a:t>Questions</a:t>
            </a:r>
            <a:endParaRPr lang="en-US" sz="1400" b="1" dirty="0"/>
          </a:p>
        </p:txBody>
      </p:sp>
      <p:sp>
        <p:nvSpPr>
          <p:cNvPr id="19" name="Rectangle 5"/>
          <p:cNvSpPr>
            <a:spLocks noChangeArrowheads="1"/>
          </p:cNvSpPr>
          <p:nvPr/>
        </p:nvSpPr>
        <p:spPr bwMode="auto">
          <a:xfrm>
            <a:off x="1392380" y="623501"/>
            <a:ext cx="516081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400" b="1" dirty="0" smtClean="0">
                <a:solidFill>
                  <a:srgbClr val="CDCD8F"/>
                </a:solidFill>
              </a:rPr>
              <a:t>Database: Self-reported</a:t>
            </a:r>
          </a:p>
          <a:p>
            <a:pPr marL="342900" indent="-342900">
              <a:buFont typeface="Arial"/>
              <a:buChar char="•"/>
            </a:pPr>
            <a:r>
              <a:rPr lang="en-US" b="1" dirty="0" smtClean="0">
                <a:solidFill>
                  <a:srgbClr val="CDCD8F"/>
                </a:solidFill>
              </a:rPr>
              <a:t>Reliability: Constant dollars vs. actual dollars</a:t>
            </a:r>
            <a:endParaRPr lang="en-US" b="1" dirty="0">
              <a:solidFill>
                <a:srgbClr val="CDCD8F"/>
              </a:solidFill>
            </a:endParaRPr>
          </a:p>
          <a:p>
            <a:pPr marL="342900" indent="-342900">
              <a:buFont typeface="Arial"/>
              <a:buChar char="•"/>
            </a:pPr>
            <a:r>
              <a:rPr lang="en-US" b="1" dirty="0" smtClean="0">
                <a:solidFill>
                  <a:srgbClr val="CDCD8F"/>
                </a:solidFill>
              </a:rPr>
              <a:t>Validity: Not likely to have been affected by common threats (history or maturation effects)</a:t>
            </a:r>
            <a:endParaRPr lang="en-US" b="1" dirty="0">
              <a:solidFill>
                <a:srgbClr val="CDCD8F"/>
              </a:solidFill>
            </a:endParaRPr>
          </a:p>
        </p:txBody>
      </p:sp>
      <p:sp>
        <p:nvSpPr>
          <p:cNvPr id="20" name="Oval 6"/>
          <p:cNvSpPr>
            <a:spLocks noChangeArrowheads="1"/>
          </p:cNvSpPr>
          <p:nvPr/>
        </p:nvSpPr>
        <p:spPr bwMode="auto">
          <a:xfrm>
            <a:off x="533400" y="990600"/>
            <a:ext cx="609600" cy="608111"/>
          </a:xfrm>
          <a:prstGeom prst="ellipse">
            <a:avLst/>
          </a:prstGeom>
          <a:solidFill>
            <a:srgbClr val="CDCD8F"/>
          </a:solidFill>
          <a:ln w="9525">
            <a:solidFill>
              <a:schemeClr val="tx1"/>
            </a:solidFill>
            <a:round/>
            <a:headEnd/>
            <a:tailEnd/>
          </a:ln>
        </p:spPr>
        <p:txBody>
          <a:bodyPr wrap="none" anchor="ctr"/>
          <a:lstStyle/>
          <a:p>
            <a:endParaRPr lang="en-US"/>
          </a:p>
        </p:txBody>
      </p:sp>
      <p:sp>
        <p:nvSpPr>
          <p:cNvPr id="22" name="Rectangle 5"/>
          <p:cNvSpPr>
            <a:spLocks noChangeArrowheads="1"/>
          </p:cNvSpPr>
          <p:nvPr/>
        </p:nvSpPr>
        <p:spPr bwMode="auto">
          <a:xfrm>
            <a:off x="1392380" y="2122944"/>
            <a:ext cx="493221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400" b="1" dirty="0" smtClean="0">
                <a:solidFill>
                  <a:srgbClr val="CDCD8F"/>
                </a:solidFill>
              </a:rPr>
              <a:t>Survey:</a:t>
            </a:r>
          </a:p>
          <a:p>
            <a:pPr marL="342900" indent="-342900">
              <a:buFont typeface="Arial"/>
              <a:buChar char="•"/>
            </a:pPr>
            <a:r>
              <a:rPr lang="en-US" b="1" dirty="0" smtClean="0">
                <a:solidFill>
                  <a:srgbClr val="CDCD8F"/>
                </a:solidFill>
              </a:rPr>
              <a:t>Reliability: </a:t>
            </a:r>
            <a:r>
              <a:rPr lang="en-US" b="1" dirty="0">
                <a:solidFill>
                  <a:srgbClr val="CDCD8F"/>
                </a:solidFill>
              </a:rPr>
              <a:t> Incomplete </a:t>
            </a:r>
            <a:r>
              <a:rPr lang="en-US" b="1" dirty="0" smtClean="0">
                <a:solidFill>
                  <a:srgbClr val="CDCD8F"/>
                </a:solidFill>
              </a:rPr>
              <a:t>responses</a:t>
            </a:r>
          </a:p>
          <a:p>
            <a:pPr marL="342900" indent="-342900">
              <a:buFont typeface="Arial"/>
              <a:buChar char="•"/>
            </a:pPr>
            <a:r>
              <a:rPr lang="en-US" b="1" dirty="0" smtClean="0">
                <a:solidFill>
                  <a:srgbClr val="CDCD8F"/>
                </a:solidFill>
              </a:rPr>
              <a:t>Related reliability: questions designed to connect to analytical model, and working with Sr. Director of Academic Research attempted to address face-validity </a:t>
            </a:r>
          </a:p>
          <a:p>
            <a:pPr marL="342900" indent="-342900">
              <a:buFont typeface="Arial"/>
              <a:buChar char="•"/>
            </a:pPr>
            <a:r>
              <a:rPr lang="en-US" b="1" dirty="0" smtClean="0">
                <a:solidFill>
                  <a:srgbClr val="CDCD8F"/>
                </a:solidFill>
              </a:rPr>
              <a:t>Internal validity: self-selection bias</a:t>
            </a:r>
          </a:p>
          <a:p>
            <a:pPr marL="342900" indent="-342900">
              <a:buFont typeface="Arial"/>
              <a:buChar char="•"/>
            </a:pPr>
            <a:r>
              <a:rPr lang="en-US" b="1" dirty="0" smtClean="0">
                <a:solidFill>
                  <a:srgbClr val="CDCD8F"/>
                </a:solidFill>
              </a:rPr>
              <a:t>External validity: distinct schools                  (988 total; 484-988)</a:t>
            </a:r>
            <a:endParaRPr lang="en-US" b="1" dirty="0">
              <a:solidFill>
                <a:srgbClr val="CDCD8F"/>
              </a:solidFill>
            </a:endParaRPr>
          </a:p>
        </p:txBody>
      </p:sp>
      <p:sp>
        <p:nvSpPr>
          <p:cNvPr id="23" name="Oval 6"/>
          <p:cNvSpPr>
            <a:spLocks noChangeArrowheads="1"/>
          </p:cNvSpPr>
          <p:nvPr/>
        </p:nvSpPr>
        <p:spPr bwMode="auto">
          <a:xfrm>
            <a:off x="533400" y="2800104"/>
            <a:ext cx="609600" cy="608111"/>
          </a:xfrm>
          <a:prstGeom prst="ellipse">
            <a:avLst/>
          </a:prstGeom>
          <a:solidFill>
            <a:srgbClr val="CDCD8F"/>
          </a:solidFill>
          <a:ln w="9525">
            <a:solidFill>
              <a:schemeClr val="tx1"/>
            </a:solidFill>
            <a:round/>
            <a:headEnd/>
            <a:tailEnd/>
          </a:ln>
        </p:spPr>
        <p:txBody>
          <a:bodyPr wrap="none" anchor="ctr"/>
          <a:lstStyle/>
          <a:p>
            <a:endParaRPr lang="en-US"/>
          </a:p>
        </p:txBody>
      </p:sp>
      <p:sp>
        <p:nvSpPr>
          <p:cNvPr id="39" name="Rectangle 5"/>
          <p:cNvSpPr>
            <a:spLocks noChangeArrowheads="1"/>
          </p:cNvSpPr>
          <p:nvPr/>
        </p:nvSpPr>
        <p:spPr bwMode="auto">
          <a:xfrm>
            <a:off x="1371600" y="4955738"/>
            <a:ext cx="44958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400" b="1" dirty="0" smtClean="0">
                <a:solidFill>
                  <a:srgbClr val="CDCD8F"/>
                </a:solidFill>
              </a:rPr>
              <a:t>Site visits: Generalizability</a:t>
            </a:r>
          </a:p>
          <a:p>
            <a:pPr marL="342900" indent="-342900">
              <a:buFont typeface="Arial"/>
              <a:buChar char="•"/>
            </a:pPr>
            <a:r>
              <a:rPr lang="en-US" b="1" dirty="0" smtClean="0">
                <a:solidFill>
                  <a:srgbClr val="CDCD8F"/>
                </a:solidFill>
              </a:rPr>
              <a:t>Threat to internal validity- we both work in independent schools and may have pre-conceptions</a:t>
            </a:r>
          </a:p>
        </p:txBody>
      </p:sp>
      <p:sp>
        <p:nvSpPr>
          <p:cNvPr id="40" name="Oval 6"/>
          <p:cNvSpPr>
            <a:spLocks noChangeArrowheads="1"/>
          </p:cNvSpPr>
          <p:nvPr/>
        </p:nvSpPr>
        <p:spPr bwMode="auto">
          <a:xfrm>
            <a:off x="533400" y="5030689"/>
            <a:ext cx="609600" cy="608111"/>
          </a:xfrm>
          <a:prstGeom prst="ellipse">
            <a:avLst/>
          </a:prstGeom>
          <a:solidFill>
            <a:srgbClr val="CDCD8F"/>
          </a:solidFill>
          <a:ln w="952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364580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24"/>
                                        </p:tgtEl>
                                        <p:attrNameLst>
                                          <p:attrName>fillcolor</p:attrName>
                                        </p:attrNameLst>
                                      </p:cBhvr>
                                      <p:to>
                                        <a:srgbClr val="669900"/>
                                      </p:to>
                                    </p:animClr>
                                    <p:set>
                                      <p:cBhvr>
                                        <p:cTn id="7" dur="2000" fill="hold"/>
                                        <p:tgtEl>
                                          <p:spTgt spid="24"/>
                                        </p:tgtEl>
                                        <p:attrNameLst>
                                          <p:attrName>fill.type</p:attrName>
                                        </p:attrNameLst>
                                      </p:cBhvr>
                                      <p:to>
                                        <p:strVal val="solid"/>
                                      </p:to>
                                    </p:set>
                                    <p:set>
                                      <p:cBhvr>
                                        <p:cTn id="8" dur="2000" fill="hold"/>
                                        <p:tgtEl>
                                          <p:spTgt spid="24"/>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0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0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20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20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2000"/>
                                        <p:tgtEl>
                                          <p:spTgt spid="4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2" grpId="0"/>
      <p:bldP spid="23" grpId="0" animBg="1"/>
      <p:bldP spid="39" grpId="0"/>
      <p:bldP spid="40"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971" y="684310"/>
            <a:ext cx="5334000" cy="461665"/>
          </a:xfrm>
          <a:prstGeom prst="rect">
            <a:avLst/>
          </a:prstGeom>
          <a:solidFill>
            <a:srgbClr val="CDCD8F"/>
          </a:solidFill>
          <a:ln>
            <a:solidFill>
              <a:schemeClr val="accent3">
                <a:lumMod val="50000"/>
              </a:schemeClr>
            </a:solidFill>
          </a:ln>
        </p:spPr>
        <p:txBody>
          <a:bodyPr wrap="square" rtlCol="0">
            <a:spAutoFit/>
          </a:bodyPr>
          <a:lstStyle/>
          <a:p>
            <a:pPr algn="ctr"/>
            <a:r>
              <a:rPr lang="en-US" sz="2400" b="1" dirty="0" smtClean="0">
                <a:solidFill>
                  <a:schemeClr val="bg1"/>
                </a:solidFill>
                <a:cs typeface="Gisha" pitchFamily="34" charset="-79"/>
              </a:rPr>
              <a:t>Scenario: River City Day</a:t>
            </a:r>
            <a:endParaRPr lang="en-US" sz="2400" b="1" dirty="0">
              <a:solidFill>
                <a:schemeClr val="bg1"/>
              </a:solidFill>
              <a:cs typeface="Gisha" pitchFamily="34" charset="-79"/>
            </a:endParaRPr>
          </a:p>
        </p:txBody>
      </p:sp>
      <p:pic>
        <p:nvPicPr>
          <p:cNvPr id="3" name="Picture 2" descr="http://www.memphisdailynews.com/Editorial_Images/6653.jpg?id=6653&amp;maxWidt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672" y="1366160"/>
            <a:ext cx="6380597" cy="495559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21" name="TextBox 20"/>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22" name="TextBox 21"/>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23" name="Rounded Rectangle 22"/>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25" name="Rounded Rectangle 24"/>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230283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971" y="684310"/>
            <a:ext cx="5334000" cy="461665"/>
          </a:xfrm>
          <a:prstGeom prst="rect">
            <a:avLst/>
          </a:prstGeom>
          <a:solidFill>
            <a:srgbClr val="CDCD8F"/>
          </a:solidFill>
          <a:ln>
            <a:solidFill>
              <a:schemeClr val="accent3">
                <a:lumMod val="50000"/>
              </a:schemeClr>
            </a:solidFill>
          </a:ln>
        </p:spPr>
        <p:txBody>
          <a:bodyPr wrap="square" rtlCol="0">
            <a:spAutoFit/>
          </a:bodyPr>
          <a:lstStyle/>
          <a:p>
            <a:pPr algn="ctr"/>
            <a:r>
              <a:rPr lang="en-US" sz="2400" b="1" dirty="0" smtClean="0">
                <a:solidFill>
                  <a:schemeClr val="bg1"/>
                </a:solidFill>
                <a:cs typeface="Gisha" pitchFamily="34" charset="-79"/>
              </a:rPr>
              <a:t>River City Day: 2007</a:t>
            </a:r>
            <a:endParaRPr lang="en-US" sz="2400" b="1" dirty="0">
              <a:solidFill>
                <a:schemeClr val="bg1"/>
              </a:solidFill>
              <a:cs typeface="Gisha" pitchFamily="34" charset="-79"/>
            </a:endParaRPr>
          </a:p>
        </p:txBody>
      </p:sp>
      <p:graphicFrame>
        <p:nvGraphicFramePr>
          <p:cNvPr id="15" name="Table 14"/>
          <p:cNvGraphicFramePr>
            <a:graphicFrameLocks noGrp="1"/>
          </p:cNvGraphicFramePr>
          <p:nvPr>
            <p:extLst>
              <p:ext uri="{D42A27DB-BD31-4B8C-83A1-F6EECF244321}">
                <p14:modId xmlns:p14="http://schemas.microsoft.com/office/powerpoint/2010/main" val="3766779790"/>
              </p:ext>
            </p:extLst>
          </p:nvPr>
        </p:nvGraphicFramePr>
        <p:xfrm>
          <a:off x="353146" y="1637814"/>
          <a:ext cx="6597650" cy="4350325"/>
        </p:xfrm>
        <a:graphic>
          <a:graphicData uri="http://schemas.openxmlformats.org/drawingml/2006/table">
            <a:tbl>
              <a:tblPr firstRow="1" firstCol="1" bandRow="1">
                <a:tableStyleId>{F5AB1C69-6EDB-4FF4-983F-18BD219EF322}</a:tableStyleId>
              </a:tblPr>
              <a:tblGrid>
                <a:gridCol w="3228254"/>
                <a:gridCol w="3369396"/>
              </a:tblGrid>
              <a:tr h="358262">
                <a:tc gridSpan="2">
                  <a:txBody>
                    <a:bodyPr/>
                    <a:lstStyle/>
                    <a:p>
                      <a:pPr marL="0" marR="0">
                        <a:spcBef>
                          <a:spcPts val="0"/>
                        </a:spcBef>
                        <a:spcAft>
                          <a:spcPts val="0"/>
                        </a:spcAft>
                      </a:pPr>
                      <a:r>
                        <a:rPr lang="en-US" sz="1600" dirty="0" smtClean="0">
                          <a:effectLst/>
                        </a:rPr>
                        <a:t>RCDS: </a:t>
                      </a:r>
                      <a:r>
                        <a:rPr lang="en-US" sz="1600" dirty="0">
                          <a:effectLst/>
                        </a:rPr>
                        <a:t>At-a-glance</a:t>
                      </a:r>
                      <a:endParaRPr lang="en-US" sz="1600" b="1" dirty="0">
                        <a:effectLst/>
                        <a:latin typeface="Calibri"/>
                        <a:ea typeface="MS Mincho"/>
                        <a:cs typeface="Times New Roman"/>
                      </a:endParaRPr>
                    </a:p>
                  </a:txBody>
                  <a:tcPr marL="68580" marR="68580" marT="0" marB="0" anchor="ctr"/>
                </a:tc>
                <a:tc hMerge="1">
                  <a:txBody>
                    <a:bodyPr/>
                    <a:lstStyle/>
                    <a:p>
                      <a:endParaRPr lang="en-US"/>
                    </a:p>
                  </a:txBody>
                  <a:tcPr/>
                </a:tc>
              </a:tr>
              <a:tr h="409443">
                <a:tc>
                  <a:txBody>
                    <a:bodyPr/>
                    <a:lstStyle/>
                    <a:p>
                      <a:pPr marL="0" marR="0">
                        <a:spcBef>
                          <a:spcPts val="0"/>
                        </a:spcBef>
                        <a:spcAft>
                          <a:spcPts val="0"/>
                        </a:spcAft>
                      </a:pPr>
                      <a:r>
                        <a:rPr lang="en-US" sz="1600" dirty="0">
                          <a:effectLst/>
                        </a:rPr>
                        <a:t>School type</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K-12, Co-ed,</a:t>
                      </a:r>
                      <a:r>
                        <a:rPr lang="en-US" sz="1600" baseline="0" dirty="0" smtClean="0">
                          <a:effectLst/>
                        </a:rPr>
                        <a:t> Day</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a:effectLst/>
                        </a:rPr>
                        <a:t>Year founded</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1926</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a:effectLst/>
                        </a:rPr>
                        <a:t>Location</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Suburban, mid-size</a:t>
                      </a:r>
                      <a:r>
                        <a:rPr lang="en-US" sz="1600" baseline="0" dirty="0" smtClean="0">
                          <a:effectLst/>
                        </a:rPr>
                        <a:t> city</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smtClean="0">
                          <a:effectLst/>
                        </a:rPr>
                        <a:t>Enrollment</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mn-lt"/>
                          <a:ea typeface="+mn-ea"/>
                          <a:cs typeface="+mn-cs"/>
                        </a:rPr>
                        <a:t>732</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a:effectLst/>
                        </a:rPr>
                        <a:t>Change in enrollment since 2005</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Calibri"/>
                          <a:ea typeface="MS Mincho"/>
                          <a:cs typeface="Times New Roman"/>
                        </a:rPr>
                        <a:t>+6</a:t>
                      </a:r>
                      <a:endParaRPr lang="en-US" sz="1600" b="0"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smtClean="0">
                          <a:effectLst/>
                        </a:rPr>
                        <a:t>Tuition</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$12,000</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a:effectLst/>
                        </a:rPr>
                        <a:t>Endowment range</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&lt; $1 </a:t>
                      </a:r>
                      <a:r>
                        <a:rPr lang="en-US" sz="1600" dirty="0">
                          <a:effectLst/>
                        </a:rPr>
                        <a:t>million</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a:effectLst/>
                        </a:rPr>
                        <a:t>Parent participation in Annual Fund </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36%</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a:effectLst/>
                        </a:rPr>
                        <a:t>Financial Aid </a:t>
                      </a:r>
                      <a:r>
                        <a:rPr lang="en-US" sz="1600" dirty="0" smtClean="0">
                          <a:effectLst/>
                        </a:rPr>
                        <a:t>students</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mn-lt"/>
                          <a:ea typeface="+mn-ea"/>
                          <a:cs typeface="+mn-cs"/>
                        </a:rPr>
                        <a:t>49</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smtClean="0">
                          <a:effectLst/>
                        </a:rPr>
                        <a:t>Tuition Remission students</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Calibri"/>
                          <a:ea typeface="MS Mincho"/>
                          <a:cs typeface="Times New Roman"/>
                        </a:rPr>
                        <a:t>35</a:t>
                      </a:r>
                      <a:endParaRPr lang="en-US" sz="1600" b="0"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a:effectLst/>
                        </a:rPr>
                        <a:t>Median teacher </a:t>
                      </a:r>
                      <a:r>
                        <a:rPr lang="en-US" sz="1600" dirty="0" smtClean="0">
                          <a:effectLst/>
                        </a:rPr>
                        <a:t>salary</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$41,000 </a:t>
                      </a:r>
                      <a:endParaRPr lang="en-US" sz="1600" b="1" dirty="0">
                        <a:effectLst/>
                        <a:latin typeface="Calibri"/>
                        <a:ea typeface="MS Mincho"/>
                        <a:cs typeface="Times New Roman"/>
                      </a:endParaRPr>
                    </a:p>
                  </a:txBody>
                  <a:tcPr marL="68580" marR="68580" marT="0" marB="0" anchor="ctr"/>
                </a:tc>
              </a:tr>
            </a:tbl>
          </a:graphicData>
        </a:graphic>
      </p:graphicFrame>
      <p:sp>
        <p:nvSpPr>
          <p:cNvPr id="16" name="Rectangle 15"/>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21" name="TextBox 20"/>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22" name="TextBox 21"/>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23" name="Rounded Rectangle 22"/>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25" name="Rounded Rectangle 24"/>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238129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971" y="684310"/>
            <a:ext cx="5334000" cy="461665"/>
          </a:xfrm>
          <a:prstGeom prst="rect">
            <a:avLst/>
          </a:prstGeom>
          <a:solidFill>
            <a:srgbClr val="CDCD8F"/>
          </a:solidFill>
          <a:ln>
            <a:solidFill>
              <a:schemeClr val="accent3">
                <a:lumMod val="50000"/>
              </a:schemeClr>
            </a:solidFill>
          </a:ln>
        </p:spPr>
        <p:txBody>
          <a:bodyPr wrap="square" rtlCol="0">
            <a:spAutoFit/>
          </a:bodyPr>
          <a:lstStyle/>
          <a:p>
            <a:pPr algn="ctr"/>
            <a:r>
              <a:rPr lang="en-US" sz="2400" b="1" dirty="0" smtClean="0">
                <a:solidFill>
                  <a:schemeClr val="bg1"/>
                </a:solidFill>
                <a:cs typeface="Gisha" pitchFamily="34" charset="-79"/>
              </a:rPr>
              <a:t>River City Day: 2010</a:t>
            </a:r>
            <a:endParaRPr lang="en-US" sz="2400" b="1" dirty="0">
              <a:solidFill>
                <a:schemeClr val="bg1"/>
              </a:solidFill>
              <a:cs typeface="Gisha" pitchFamily="34" charset="-79"/>
            </a:endParaRPr>
          </a:p>
        </p:txBody>
      </p:sp>
      <p:graphicFrame>
        <p:nvGraphicFramePr>
          <p:cNvPr id="15" name="Table 14"/>
          <p:cNvGraphicFramePr>
            <a:graphicFrameLocks noGrp="1"/>
          </p:cNvGraphicFramePr>
          <p:nvPr>
            <p:extLst>
              <p:ext uri="{D42A27DB-BD31-4B8C-83A1-F6EECF244321}">
                <p14:modId xmlns:p14="http://schemas.microsoft.com/office/powerpoint/2010/main" val="2210930787"/>
              </p:ext>
            </p:extLst>
          </p:nvPr>
        </p:nvGraphicFramePr>
        <p:xfrm>
          <a:off x="353147" y="1637814"/>
          <a:ext cx="6581053" cy="3967570"/>
        </p:xfrm>
        <a:graphic>
          <a:graphicData uri="http://schemas.openxmlformats.org/drawingml/2006/table">
            <a:tbl>
              <a:tblPr firstRow="1" firstCol="1" bandRow="1">
                <a:tableStyleId>{F5AB1C69-6EDB-4FF4-983F-18BD219EF322}</a:tableStyleId>
              </a:tblPr>
              <a:tblGrid>
                <a:gridCol w="2161453"/>
                <a:gridCol w="2362200"/>
                <a:gridCol w="2057400"/>
              </a:tblGrid>
              <a:tr h="188134">
                <a:tc gridSpan="2">
                  <a:txBody>
                    <a:bodyPr/>
                    <a:lstStyle/>
                    <a:p>
                      <a:pPr marL="0" marR="0">
                        <a:spcBef>
                          <a:spcPts val="0"/>
                        </a:spcBef>
                        <a:spcAft>
                          <a:spcPts val="0"/>
                        </a:spcAft>
                      </a:pPr>
                      <a:r>
                        <a:rPr lang="en-US" sz="1600" dirty="0" smtClean="0">
                          <a:effectLst/>
                        </a:rPr>
                        <a:t>RCDS: At-a-glance                                    2010/2011</a:t>
                      </a:r>
                      <a:endParaRPr lang="en-US" sz="1600" b="1" dirty="0">
                        <a:effectLst/>
                        <a:latin typeface="Calibri"/>
                        <a:ea typeface="MS Mincho"/>
                        <a:cs typeface="Times New Roman"/>
                      </a:endParaRPr>
                    </a:p>
                  </a:txBody>
                  <a:tcPr marL="68580" marR="68580" marT="0" marB="0" anchor="ctr"/>
                </a:tc>
                <a:tc hMerge="1">
                  <a:txBody>
                    <a:bodyPr/>
                    <a:lstStyle/>
                    <a:p>
                      <a:endParaRPr lang="en-US"/>
                    </a:p>
                  </a:txBody>
                  <a:tcPr/>
                </a:tc>
                <a:tc>
                  <a:txBody>
                    <a:bodyPr/>
                    <a:lstStyle/>
                    <a:p>
                      <a:pPr marL="0" marR="0">
                        <a:spcBef>
                          <a:spcPts val="0"/>
                        </a:spcBef>
                        <a:spcAft>
                          <a:spcPts val="0"/>
                        </a:spcAft>
                      </a:pPr>
                      <a:r>
                        <a:rPr lang="en-US" sz="1600" b="1" dirty="0" smtClean="0">
                          <a:effectLst/>
                          <a:latin typeface="Calibri"/>
                          <a:ea typeface="MS Mincho"/>
                          <a:cs typeface="Times New Roman"/>
                        </a:rPr>
                        <a:t>Change since 2007</a:t>
                      </a:r>
                      <a:endParaRPr lang="en-US" sz="1600" b="1" dirty="0">
                        <a:effectLst/>
                        <a:latin typeface="Calibri"/>
                        <a:ea typeface="MS Mincho"/>
                        <a:cs typeface="Times New Roman"/>
                      </a:endParaRPr>
                    </a:p>
                  </a:txBody>
                  <a:tcPr marL="68580" marR="68580" marT="0" marB="0" anchor="ctr"/>
                </a:tc>
              </a:tr>
              <a:tr h="374026">
                <a:tc>
                  <a:txBody>
                    <a:bodyPr/>
                    <a:lstStyle/>
                    <a:p>
                      <a:pPr marL="0" marR="0">
                        <a:spcBef>
                          <a:spcPts val="0"/>
                        </a:spcBef>
                        <a:spcAft>
                          <a:spcPts val="0"/>
                        </a:spcAft>
                      </a:pPr>
                      <a:r>
                        <a:rPr lang="en-US" sz="1600" dirty="0">
                          <a:effectLst/>
                        </a:rPr>
                        <a:t>School type</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K-12, Co-ed,</a:t>
                      </a:r>
                      <a:r>
                        <a:rPr lang="en-US" sz="1600" baseline="0" dirty="0" smtClean="0">
                          <a:effectLst/>
                        </a:rPr>
                        <a:t> Day</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endParaRPr lang="en-US" sz="1600" b="1" dirty="0">
                        <a:effectLst/>
                        <a:latin typeface="Calibri"/>
                        <a:ea typeface="MS Mincho"/>
                        <a:cs typeface="Times New Roman"/>
                      </a:endParaRPr>
                    </a:p>
                  </a:txBody>
                  <a:tcPr marL="68580" marR="68580" marT="0" marB="0" anchor="ctr"/>
                </a:tc>
              </a:tr>
              <a:tr h="188134">
                <a:tc>
                  <a:txBody>
                    <a:bodyPr/>
                    <a:lstStyle/>
                    <a:p>
                      <a:pPr marL="0" marR="0">
                        <a:spcBef>
                          <a:spcPts val="0"/>
                        </a:spcBef>
                        <a:spcAft>
                          <a:spcPts val="0"/>
                        </a:spcAft>
                      </a:pPr>
                      <a:r>
                        <a:rPr lang="en-US" sz="1600">
                          <a:effectLst/>
                        </a:rPr>
                        <a:t>Year founded</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1926</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endParaRPr lang="en-US" sz="1600" b="1" dirty="0">
                        <a:effectLst/>
                        <a:latin typeface="Calibri"/>
                        <a:ea typeface="MS Mincho"/>
                        <a:cs typeface="Times New Roman"/>
                      </a:endParaRPr>
                    </a:p>
                  </a:txBody>
                  <a:tcPr marL="68580" marR="68580" marT="0" marB="0" anchor="ctr"/>
                </a:tc>
              </a:tr>
              <a:tr h="188134">
                <a:tc>
                  <a:txBody>
                    <a:bodyPr/>
                    <a:lstStyle/>
                    <a:p>
                      <a:pPr marL="0" marR="0">
                        <a:spcBef>
                          <a:spcPts val="0"/>
                        </a:spcBef>
                        <a:spcAft>
                          <a:spcPts val="0"/>
                        </a:spcAft>
                      </a:pPr>
                      <a:r>
                        <a:rPr lang="en-US" sz="1600">
                          <a:effectLst/>
                        </a:rPr>
                        <a:t>Location</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Suburban, mid-size</a:t>
                      </a:r>
                      <a:r>
                        <a:rPr lang="en-US" sz="1600" baseline="0" dirty="0" smtClean="0">
                          <a:effectLst/>
                        </a:rPr>
                        <a:t> city</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endParaRPr lang="en-US" sz="1600" b="1" dirty="0">
                        <a:effectLst/>
                        <a:latin typeface="Calibri"/>
                        <a:ea typeface="MS Mincho"/>
                        <a:cs typeface="Times New Roman"/>
                      </a:endParaRPr>
                    </a:p>
                  </a:txBody>
                  <a:tcPr marL="68580" marR="68580" marT="0" marB="0" anchor="ctr"/>
                </a:tc>
              </a:tr>
              <a:tr h="374026">
                <a:tc>
                  <a:txBody>
                    <a:bodyPr/>
                    <a:lstStyle/>
                    <a:p>
                      <a:pPr marL="0" marR="0">
                        <a:spcBef>
                          <a:spcPts val="0"/>
                        </a:spcBef>
                        <a:spcAft>
                          <a:spcPts val="0"/>
                        </a:spcAft>
                      </a:pPr>
                      <a:r>
                        <a:rPr lang="en-US" sz="1600" dirty="0">
                          <a:effectLst/>
                        </a:rPr>
                        <a:t>Enrollment </a:t>
                      </a:r>
                      <a:r>
                        <a:rPr lang="en-US" sz="1600" dirty="0" smtClean="0">
                          <a:effectLst/>
                        </a:rPr>
                        <a:t> (2011)</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mn-lt"/>
                          <a:ea typeface="+mn-ea"/>
                          <a:cs typeface="+mn-cs"/>
                        </a:rPr>
                        <a:t>800</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1" dirty="0" smtClean="0">
                          <a:effectLst/>
                          <a:latin typeface="Calibri"/>
                          <a:ea typeface="MS Mincho"/>
                          <a:cs typeface="Times New Roman"/>
                        </a:rPr>
                        <a:t>+68</a:t>
                      </a:r>
                      <a:endParaRPr lang="en-US" sz="1600" b="1" dirty="0">
                        <a:effectLst/>
                        <a:latin typeface="Calibri"/>
                        <a:ea typeface="MS Mincho"/>
                        <a:cs typeface="Times New Roman"/>
                      </a:endParaRPr>
                    </a:p>
                  </a:txBody>
                  <a:tcPr marL="68580" marR="68580" marT="0" marB="0" anchor="ctr"/>
                </a:tc>
              </a:tr>
              <a:tr h="188134">
                <a:tc>
                  <a:txBody>
                    <a:bodyPr/>
                    <a:lstStyle/>
                    <a:p>
                      <a:pPr marL="0" marR="0">
                        <a:spcBef>
                          <a:spcPts val="0"/>
                        </a:spcBef>
                        <a:spcAft>
                          <a:spcPts val="0"/>
                        </a:spcAft>
                      </a:pPr>
                      <a:r>
                        <a:rPr lang="en-US" sz="1600" dirty="0" smtClean="0">
                          <a:effectLst/>
                        </a:rPr>
                        <a:t>Tuition</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Calibri"/>
                          <a:ea typeface="MS Mincho"/>
                          <a:cs typeface="Times New Roman"/>
                        </a:rPr>
                        <a:t>$14,500</a:t>
                      </a:r>
                      <a:endParaRPr lang="en-US" sz="1600" b="0"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1" dirty="0" smtClean="0">
                          <a:effectLst/>
                          <a:latin typeface="Calibri"/>
                          <a:ea typeface="MS Mincho"/>
                          <a:cs typeface="Times New Roman"/>
                        </a:rPr>
                        <a:t>+$2,500</a:t>
                      </a:r>
                      <a:endParaRPr lang="en-US" sz="1600" b="1" dirty="0">
                        <a:effectLst/>
                        <a:latin typeface="Calibri"/>
                        <a:ea typeface="MS Mincho"/>
                        <a:cs typeface="Times New Roman"/>
                      </a:endParaRPr>
                    </a:p>
                  </a:txBody>
                  <a:tcPr marL="68580" marR="68580" marT="0" marB="0" anchor="ctr"/>
                </a:tc>
              </a:tr>
              <a:tr h="374026">
                <a:tc>
                  <a:txBody>
                    <a:bodyPr/>
                    <a:lstStyle/>
                    <a:p>
                      <a:pPr marL="0" marR="0">
                        <a:spcBef>
                          <a:spcPts val="0"/>
                        </a:spcBef>
                        <a:spcAft>
                          <a:spcPts val="0"/>
                        </a:spcAft>
                      </a:pPr>
                      <a:r>
                        <a:rPr lang="en-US" sz="1600">
                          <a:effectLst/>
                        </a:rPr>
                        <a:t>Endowment range</a:t>
                      </a:r>
                      <a:endParaRPr lang="en-US" sz="1600" b="1">
                        <a:effectLst/>
                        <a:latin typeface="Calibri"/>
                        <a:ea typeface="MS Mincho"/>
                        <a:cs typeface="Times New Roman"/>
                      </a:endParaRPr>
                    </a:p>
                  </a:txBody>
                  <a:tcPr marL="68580" marR="6858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effectLst/>
                        </a:rPr>
                        <a:t>&lt; $1 million</a:t>
                      </a:r>
                      <a:endParaRPr lang="en-US" sz="1600" b="1" dirty="0" smtClean="0">
                        <a:effectLst/>
                        <a:latin typeface="+mn-lt"/>
                        <a:ea typeface="MS Mincho"/>
                        <a:cs typeface="Times New Roman"/>
                      </a:endParaRPr>
                    </a:p>
                  </a:txBody>
                  <a:tcPr marL="68580" marR="68580" marT="0" marB="0" anchor="ctr"/>
                </a:tc>
                <a:tc>
                  <a:txBody>
                    <a:bodyPr/>
                    <a:lstStyle/>
                    <a:p>
                      <a:pPr marL="0" marR="0" algn="r">
                        <a:spcBef>
                          <a:spcPts val="0"/>
                        </a:spcBef>
                        <a:spcAft>
                          <a:spcPts val="0"/>
                        </a:spcAft>
                      </a:pPr>
                      <a:r>
                        <a:rPr lang="en-US" sz="1600" b="1" dirty="0" smtClean="0">
                          <a:effectLst/>
                          <a:latin typeface="Calibri"/>
                          <a:ea typeface="MS Mincho"/>
                          <a:cs typeface="Times New Roman"/>
                        </a:rPr>
                        <a:t>0</a:t>
                      </a:r>
                      <a:endParaRPr lang="en-US" sz="1600" b="1" dirty="0">
                        <a:effectLst/>
                        <a:latin typeface="Calibri"/>
                        <a:ea typeface="MS Mincho"/>
                        <a:cs typeface="Times New Roman"/>
                      </a:endParaRPr>
                    </a:p>
                  </a:txBody>
                  <a:tcPr marL="68580" marR="68580" marT="0" marB="0" anchor="ctr"/>
                </a:tc>
              </a:tr>
              <a:tr h="561040">
                <a:tc>
                  <a:txBody>
                    <a:bodyPr/>
                    <a:lstStyle/>
                    <a:p>
                      <a:pPr marL="0" marR="0">
                        <a:spcBef>
                          <a:spcPts val="0"/>
                        </a:spcBef>
                        <a:spcAft>
                          <a:spcPts val="0"/>
                        </a:spcAft>
                      </a:pPr>
                      <a:r>
                        <a:rPr lang="en-US" sz="1600" dirty="0">
                          <a:effectLst/>
                        </a:rPr>
                        <a:t>Parent participation in Annual Fund </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Calibri"/>
                          <a:ea typeface="MS Mincho"/>
                          <a:cs typeface="Times New Roman"/>
                        </a:rPr>
                        <a:t>65%</a:t>
                      </a:r>
                      <a:endParaRPr lang="en-US" sz="1600" b="0"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1" dirty="0" smtClean="0">
                          <a:effectLst/>
                          <a:latin typeface="Calibri"/>
                          <a:ea typeface="MS Mincho"/>
                          <a:cs typeface="Times New Roman"/>
                        </a:rPr>
                        <a:t>+29%</a:t>
                      </a:r>
                      <a:endParaRPr lang="en-US" sz="1600" b="1" dirty="0">
                        <a:effectLst/>
                        <a:latin typeface="Calibri"/>
                        <a:ea typeface="MS Mincho"/>
                        <a:cs typeface="Times New Roman"/>
                      </a:endParaRPr>
                    </a:p>
                  </a:txBody>
                  <a:tcPr marL="68580" marR="68580" marT="0" marB="0" anchor="ctr"/>
                </a:tc>
              </a:tr>
              <a:tr h="374026">
                <a:tc>
                  <a:txBody>
                    <a:bodyPr/>
                    <a:lstStyle/>
                    <a:p>
                      <a:pPr marL="0" marR="0">
                        <a:spcBef>
                          <a:spcPts val="0"/>
                        </a:spcBef>
                        <a:spcAft>
                          <a:spcPts val="0"/>
                        </a:spcAft>
                      </a:pPr>
                      <a:r>
                        <a:rPr lang="en-US" sz="1600" dirty="0">
                          <a:effectLst/>
                        </a:rPr>
                        <a:t>Financial Aid </a:t>
                      </a:r>
                      <a:r>
                        <a:rPr lang="en-US" sz="1600" dirty="0" smtClean="0">
                          <a:effectLst/>
                        </a:rPr>
                        <a:t>students</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36%</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1" dirty="0" smtClean="0">
                          <a:effectLst/>
                          <a:latin typeface="Calibri"/>
                          <a:ea typeface="MS Mincho"/>
                          <a:cs typeface="Times New Roman"/>
                        </a:rPr>
                        <a:t>+100%</a:t>
                      </a:r>
                      <a:endParaRPr lang="en-US" sz="1600" b="1" dirty="0">
                        <a:effectLst/>
                        <a:latin typeface="Calibri"/>
                        <a:ea typeface="MS Mincho"/>
                        <a:cs typeface="Times New Roman"/>
                      </a:endParaRPr>
                    </a:p>
                  </a:txBody>
                  <a:tcPr marL="68580" marR="68580" marT="0" marB="0" anchor="ctr"/>
                </a:tc>
              </a:tr>
              <a:tr h="561040">
                <a:tc>
                  <a:txBody>
                    <a:bodyPr/>
                    <a:lstStyle/>
                    <a:p>
                      <a:pPr marL="0" marR="0">
                        <a:spcBef>
                          <a:spcPts val="0"/>
                        </a:spcBef>
                        <a:spcAft>
                          <a:spcPts val="0"/>
                        </a:spcAft>
                      </a:pPr>
                      <a:r>
                        <a:rPr lang="en-US" sz="1600" dirty="0" smtClean="0">
                          <a:effectLst/>
                        </a:rPr>
                        <a:t>Tuition Remission students</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mn-lt"/>
                          <a:ea typeface="+mn-ea"/>
                          <a:cs typeface="+mn-cs"/>
                        </a:rPr>
                        <a:t>76</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1" dirty="0" smtClean="0">
                          <a:effectLst/>
                          <a:latin typeface="Calibri"/>
                          <a:ea typeface="MS Mincho"/>
                          <a:cs typeface="Times New Roman"/>
                        </a:rPr>
                        <a:t>+55%</a:t>
                      </a:r>
                      <a:endParaRPr lang="en-US" sz="1600" b="1" dirty="0">
                        <a:effectLst/>
                        <a:latin typeface="Calibri"/>
                        <a:ea typeface="MS Mincho"/>
                        <a:cs typeface="Times New Roman"/>
                      </a:endParaRPr>
                    </a:p>
                  </a:txBody>
                  <a:tcPr marL="68580" marR="68580" marT="0" marB="0" anchor="ctr"/>
                </a:tc>
              </a:tr>
              <a:tr h="374026">
                <a:tc>
                  <a:txBody>
                    <a:bodyPr/>
                    <a:lstStyle/>
                    <a:p>
                      <a:pPr marL="0" marR="0">
                        <a:spcBef>
                          <a:spcPts val="0"/>
                        </a:spcBef>
                        <a:spcAft>
                          <a:spcPts val="0"/>
                        </a:spcAft>
                      </a:pPr>
                      <a:r>
                        <a:rPr lang="en-US" sz="1600" dirty="0">
                          <a:effectLst/>
                        </a:rPr>
                        <a:t>Median teacher </a:t>
                      </a:r>
                      <a:r>
                        <a:rPr lang="en-US" sz="1600" dirty="0" smtClean="0">
                          <a:effectLst/>
                        </a:rPr>
                        <a:t>salary</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Calibri"/>
                          <a:ea typeface="MS Mincho"/>
                          <a:cs typeface="Times New Roman"/>
                        </a:rPr>
                        <a:t>$47,500</a:t>
                      </a:r>
                      <a:endParaRPr lang="en-US" sz="1600" b="0"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1" dirty="0" smtClean="0">
                          <a:effectLst/>
                          <a:latin typeface="Calibri"/>
                          <a:ea typeface="MS Mincho"/>
                          <a:cs typeface="Times New Roman"/>
                        </a:rPr>
                        <a:t>+$6,500</a:t>
                      </a:r>
                      <a:endParaRPr lang="en-US" sz="1600" b="1" dirty="0">
                        <a:effectLst/>
                        <a:latin typeface="Calibri"/>
                        <a:ea typeface="MS Mincho"/>
                        <a:cs typeface="Times New Roman"/>
                      </a:endParaRPr>
                    </a:p>
                  </a:txBody>
                  <a:tcPr marL="68580" marR="68580" marT="0" marB="0" anchor="ctr"/>
                </a:tc>
              </a:tr>
            </a:tbl>
          </a:graphicData>
        </a:graphic>
      </p:graphicFrame>
      <p:sp>
        <p:nvSpPr>
          <p:cNvPr id="16" name="Rectangle 15"/>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21" name="TextBox 20"/>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22" name="TextBox 21"/>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23" name="Rounded Rectangle 22"/>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25" name="Rounded Rectangle 24"/>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47220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1018309" y="790166"/>
            <a:ext cx="5334000" cy="461665"/>
          </a:xfrm>
          <a:prstGeom prst="rect">
            <a:avLst/>
          </a:prstGeom>
          <a:solidFill>
            <a:srgbClr val="CDCD8F"/>
          </a:solidFill>
          <a:ln>
            <a:solidFill>
              <a:schemeClr val="accent3">
                <a:lumMod val="50000"/>
              </a:schemeClr>
            </a:solidFill>
          </a:ln>
        </p:spPr>
        <p:txBody>
          <a:bodyPr wrap="square" rtlCol="0">
            <a:spAutoFit/>
          </a:bodyPr>
          <a:lstStyle/>
          <a:p>
            <a:pPr lvl="0" algn="ctr"/>
            <a:r>
              <a:rPr lang="en-US" sz="2400" b="1" dirty="0" smtClean="0">
                <a:solidFill>
                  <a:schemeClr val="bg1"/>
                </a:solidFill>
              </a:rPr>
              <a:t>Conservative planning</a:t>
            </a:r>
            <a:endParaRPr lang="en-US" sz="2400" dirty="0">
              <a:solidFill>
                <a:schemeClr val="bg1"/>
              </a:solidFill>
            </a:endParaRPr>
          </a:p>
        </p:txBody>
      </p:sp>
      <p:sp>
        <p:nvSpPr>
          <p:cNvPr id="3" name="Rectangle 2"/>
          <p:cNvSpPr/>
          <p:nvPr/>
        </p:nvSpPr>
        <p:spPr>
          <a:xfrm>
            <a:off x="997527" y="1987539"/>
            <a:ext cx="5153891" cy="3416320"/>
          </a:xfrm>
          <a:prstGeom prst="rect">
            <a:avLst/>
          </a:prstGeom>
        </p:spPr>
        <p:txBody>
          <a:bodyPr wrap="square">
            <a:spAutoFit/>
          </a:bodyPr>
          <a:lstStyle/>
          <a:p>
            <a:r>
              <a:rPr lang="en-US" sz="2400" b="1" dirty="0" smtClean="0">
                <a:latin typeface="Corbel"/>
                <a:cs typeface="Corbel"/>
              </a:rPr>
              <a:t>“We </a:t>
            </a:r>
            <a:r>
              <a:rPr lang="en-US" sz="2400" b="1" dirty="0">
                <a:latin typeface="Corbel"/>
                <a:cs typeface="Corbel"/>
              </a:rPr>
              <a:t>did budget for the year after the recession as if we were going to lose 20 students. We also created a third budget asking everyone who had a budget, </a:t>
            </a:r>
            <a:r>
              <a:rPr lang="en-US" sz="2400" b="1" dirty="0" smtClean="0">
                <a:latin typeface="Corbel"/>
                <a:cs typeface="Corbel"/>
              </a:rPr>
              <a:t>‘Where </a:t>
            </a:r>
            <a:r>
              <a:rPr lang="en-US" sz="2400" b="1" dirty="0">
                <a:latin typeface="Corbel"/>
                <a:cs typeface="Corbel"/>
              </a:rPr>
              <a:t>can you cut</a:t>
            </a:r>
            <a:r>
              <a:rPr lang="en-US" sz="2400" b="1" dirty="0" smtClean="0">
                <a:latin typeface="Corbel"/>
                <a:cs typeface="Corbel"/>
              </a:rPr>
              <a:t>?’ </a:t>
            </a:r>
            <a:r>
              <a:rPr lang="en-US" sz="2400" b="1" dirty="0">
                <a:latin typeface="Corbel"/>
                <a:cs typeface="Corbel"/>
              </a:rPr>
              <a:t>We asked to cut back 2-3% overall and then we said, if you could cut 5%, where would you do it</a:t>
            </a:r>
            <a:r>
              <a:rPr lang="en-US" sz="2400" b="1" dirty="0" smtClean="0">
                <a:latin typeface="Corbel"/>
                <a:cs typeface="Corbel"/>
              </a:rPr>
              <a:t>?” </a:t>
            </a:r>
          </a:p>
          <a:p>
            <a:r>
              <a:rPr lang="en-US" sz="2400" b="1" dirty="0" smtClean="0">
                <a:latin typeface="Corbel"/>
                <a:cs typeface="Corbel"/>
              </a:rPr>
              <a:t>(Business Manager, Wooded Acres)</a:t>
            </a:r>
            <a:endParaRPr lang="en-US" sz="2400" b="1" dirty="0">
              <a:latin typeface="Corbel"/>
              <a:cs typeface="Corbel"/>
            </a:endParaRPr>
          </a:p>
        </p:txBody>
      </p:sp>
      <p:cxnSp>
        <p:nvCxnSpPr>
          <p:cNvPr id="39" name="Straight Connector 38"/>
          <p:cNvCxnSpPr/>
          <p:nvPr/>
        </p:nvCxnSpPr>
        <p:spPr>
          <a:xfrm flipH="1">
            <a:off x="1295400" y="6400800"/>
            <a:ext cx="5867401" cy="0"/>
          </a:xfrm>
          <a:prstGeom prst="line">
            <a:avLst/>
          </a:prstGeom>
          <a:ln>
            <a:solidFill>
              <a:srgbClr val="CDCD8F"/>
            </a:solidFill>
          </a:ln>
        </p:spPr>
        <p:style>
          <a:lnRef idx="2">
            <a:schemeClr val="accent3"/>
          </a:lnRef>
          <a:fillRef idx="0">
            <a:schemeClr val="accent3"/>
          </a:fillRef>
          <a:effectRef idx="1">
            <a:schemeClr val="accent3"/>
          </a:effectRef>
          <a:fontRef idx="minor">
            <a:schemeClr val="tx1"/>
          </a:fontRef>
        </p:style>
      </p:cxnSp>
      <p:sp>
        <p:nvSpPr>
          <p:cNvPr id="15" name="TextBox 14"/>
          <p:cNvSpPr txBox="1"/>
          <p:nvPr/>
        </p:nvSpPr>
        <p:spPr>
          <a:xfrm>
            <a:off x="4876801" y="6400800"/>
            <a:ext cx="2286000" cy="338554"/>
          </a:xfrm>
          <a:prstGeom prst="rect">
            <a:avLst/>
          </a:prstGeom>
          <a:noFill/>
        </p:spPr>
        <p:txBody>
          <a:bodyPr wrap="square" rtlCol="0">
            <a:spAutoFit/>
          </a:bodyPr>
          <a:lstStyle/>
          <a:p>
            <a:pPr algn="r"/>
            <a:r>
              <a:rPr lang="en-US" sz="1600" b="1" dirty="0" smtClean="0">
                <a:solidFill>
                  <a:srgbClr val="CDCD8F"/>
                </a:solidFill>
                <a:latin typeface="Corbel" pitchFamily="34" charset="0"/>
              </a:rPr>
              <a:t>INITIAL PLANNING</a:t>
            </a:r>
            <a:endParaRPr lang="en-US" sz="1600" b="1" dirty="0">
              <a:solidFill>
                <a:srgbClr val="CDCD8F"/>
              </a:solidFill>
              <a:latin typeface="Corbel" pitchFamily="34" charset="0"/>
            </a:endParaRPr>
          </a:p>
        </p:txBody>
      </p:sp>
      <p:sp>
        <p:nvSpPr>
          <p:cNvPr id="23" name="Rectangle 22"/>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45" name="TextBox 44"/>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46" name="TextBox 45"/>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47" name="Rounded Rectangle 46"/>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49" name="Rounded Rectangle 48"/>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53472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971" y="684310"/>
            <a:ext cx="5334000" cy="461665"/>
          </a:xfrm>
          <a:prstGeom prst="rect">
            <a:avLst/>
          </a:prstGeom>
          <a:solidFill>
            <a:srgbClr val="CDCD8F"/>
          </a:solidFill>
          <a:ln>
            <a:solidFill>
              <a:schemeClr val="accent3">
                <a:lumMod val="50000"/>
              </a:schemeClr>
            </a:solidFill>
          </a:ln>
        </p:spPr>
        <p:txBody>
          <a:bodyPr wrap="square" rtlCol="0">
            <a:spAutoFit/>
          </a:bodyPr>
          <a:lstStyle/>
          <a:p>
            <a:pPr algn="ctr"/>
            <a:r>
              <a:rPr lang="en-US" sz="2400" b="1" dirty="0" smtClean="0">
                <a:solidFill>
                  <a:schemeClr val="bg1"/>
                </a:solidFill>
                <a:cs typeface="Gisha" pitchFamily="34" charset="-79"/>
              </a:rPr>
              <a:t>Scenario: Wooded Acres Girls School</a:t>
            </a:r>
            <a:endParaRPr lang="en-US" sz="2400" b="1" dirty="0">
              <a:solidFill>
                <a:schemeClr val="bg1"/>
              </a:solidFill>
              <a:cs typeface="Gisha" pitchFamily="34" charset="-79"/>
            </a:endParaRPr>
          </a:p>
        </p:txBody>
      </p:sp>
      <p:sp>
        <p:nvSpPr>
          <p:cNvPr id="16" name="Rectangle 15"/>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21" name="TextBox 20"/>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22" name="TextBox 21"/>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23" name="Rounded Rectangle 22"/>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25" name="Rounded Rectangle 24"/>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pic>
        <p:nvPicPr>
          <p:cNvPr id="3074" name="Picture 2" descr="http://www.rdherbert.com/images/soubyhall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815" y="1728785"/>
            <a:ext cx="6770785" cy="4508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98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971" y="684310"/>
            <a:ext cx="5334000" cy="461665"/>
          </a:xfrm>
          <a:prstGeom prst="rect">
            <a:avLst/>
          </a:prstGeom>
          <a:solidFill>
            <a:srgbClr val="CDCD8F"/>
          </a:solidFill>
          <a:ln>
            <a:solidFill>
              <a:schemeClr val="accent3">
                <a:lumMod val="50000"/>
              </a:schemeClr>
            </a:solidFill>
          </a:ln>
        </p:spPr>
        <p:txBody>
          <a:bodyPr wrap="square" rtlCol="0">
            <a:spAutoFit/>
          </a:bodyPr>
          <a:lstStyle/>
          <a:p>
            <a:pPr algn="ctr"/>
            <a:r>
              <a:rPr lang="en-US" sz="2400" b="1" dirty="0" smtClean="0">
                <a:solidFill>
                  <a:schemeClr val="bg1"/>
                </a:solidFill>
                <a:cs typeface="Gisha" pitchFamily="34" charset="-79"/>
              </a:rPr>
              <a:t>Wooded Acres: 2007</a:t>
            </a:r>
            <a:endParaRPr lang="en-US" sz="2400" b="1" dirty="0">
              <a:solidFill>
                <a:schemeClr val="bg1"/>
              </a:solidFill>
              <a:cs typeface="Gisha" pitchFamily="34" charset="-79"/>
            </a:endParaRPr>
          </a:p>
        </p:txBody>
      </p:sp>
      <p:graphicFrame>
        <p:nvGraphicFramePr>
          <p:cNvPr id="15" name="Table 14"/>
          <p:cNvGraphicFramePr>
            <a:graphicFrameLocks noGrp="1"/>
          </p:cNvGraphicFramePr>
          <p:nvPr>
            <p:extLst>
              <p:ext uri="{D42A27DB-BD31-4B8C-83A1-F6EECF244321}">
                <p14:modId xmlns:p14="http://schemas.microsoft.com/office/powerpoint/2010/main" val="4253229249"/>
              </p:ext>
            </p:extLst>
          </p:nvPr>
        </p:nvGraphicFramePr>
        <p:xfrm>
          <a:off x="353146" y="1637814"/>
          <a:ext cx="6597650" cy="4350325"/>
        </p:xfrm>
        <a:graphic>
          <a:graphicData uri="http://schemas.openxmlformats.org/drawingml/2006/table">
            <a:tbl>
              <a:tblPr firstRow="1" firstCol="1" bandRow="1">
                <a:tableStyleId>{F5AB1C69-6EDB-4FF4-983F-18BD219EF322}</a:tableStyleId>
              </a:tblPr>
              <a:tblGrid>
                <a:gridCol w="3228254"/>
                <a:gridCol w="3369396"/>
              </a:tblGrid>
              <a:tr h="358262">
                <a:tc gridSpan="2">
                  <a:txBody>
                    <a:bodyPr/>
                    <a:lstStyle/>
                    <a:p>
                      <a:pPr marL="0" marR="0">
                        <a:spcBef>
                          <a:spcPts val="0"/>
                        </a:spcBef>
                        <a:spcAft>
                          <a:spcPts val="0"/>
                        </a:spcAft>
                      </a:pPr>
                      <a:r>
                        <a:rPr lang="en-US" sz="1600" dirty="0" smtClean="0">
                          <a:effectLst/>
                        </a:rPr>
                        <a:t>WAGS: </a:t>
                      </a:r>
                      <a:r>
                        <a:rPr lang="en-US" sz="1600" dirty="0">
                          <a:effectLst/>
                        </a:rPr>
                        <a:t>At-a-glance</a:t>
                      </a:r>
                      <a:endParaRPr lang="en-US" sz="1600" b="1" dirty="0">
                        <a:effectLst/>
                        <a:latin typeface="Calibri"/>
                        <a:ea typeface="MS Mincho"/>
                        <a:cs typeface="Times New Roman"/>
                      </a:endParaRPr>
                    </a:p>
                  </a:txBody>
                  <a:tcPr marL="68580" marR="68580" marT="0" marB="0" anchor="ctr"/>
                </a:tc>
                <a:tc hMerge="1">
                  <a:txBody>
                    <a:bodyPr/>
                    <a:lstStyle/>
                    <a:p>
                      <a:endParaRPr lang="en-US"/>
                    </a:p>
                  </a:txBody>
                  <a:tcPr/>
                </a:tc>
              </a:tr>
              <a:tr h="409443">
                <a:tc>
                  <a:txBody>
                    <a:bodyPr/>
                    <a:lstStyle/>
                    <a:p>
                      <a:pPr marL="0" marR="0">
                        <a:spcBef>
                          <a:spcPts val="0"/>
                        </a:spcBef>
                        <a:spcAft>
                          <a:spcPts val="0"/>
                        </a:spcAft>
                      </a:pPr>
                      <a:r>
                        <a:rPr lang="en-US" sz="1600" dirty="0">
                          <a:effectLst/>
                        </a:rPr>
                        <a:t>School type</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5-12, Girls,</a:t>
                      </a:r>
                      <a:r>
                        <a:rPr lang="en-US" sz="1600" baseline="0" dirty="0" smtClean="0">
                          <a:effectLst/>
                        </a:rPr>
                        <a:t> Day</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a:effectLst/>
                        </a:rPr>
                        <a:t>Year founded</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mn-lt"/>
                          <a:ea typeface="+mn-ea"/>
                          <a:cs typeface="+mn-cs"/>
                        </a:rPr>
                        <a:t>Late</a:t>
                      </a:r>
                      <a:r>
                        <a:rPr lang="en-US" sz="1600" b="0" baseline="0" dirty="0" smtClean="0">
                          <a:effectLst/>
                          <a:latin typeface="+mn-lt"/>
                          <a:ea typeface="+mn-ea"/>
                          <a:cs typeface="+mn-cs"/>
                        </a:rPr>
                        <a:t> 1800s</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a:effectLst/>
                        </a:rPr>
                        <a:t>Location</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Suburban, mid-size</a:t>
                      </a:r>
                      <a:r>
                        <a:rPr lang="en-US" sz="1600" baseline="0" dirty="0" smtClean="0">
                          <a:effectLst/>
                        </a:rPr>
                        <a:t> city</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smtClean="0">
                          <a:effectLst/>
                        </a:rPr>
                        <a:t>Enrollment</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mn-lt"/>
                          <a:ea typeface="+mn-ea"/>
                          <a:cs typeface="+mn-cs"/>
                        </a:rPr>
                        <a:t>633</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a:effectLst/>
                        </a:rPr>
                        <a:t>Change in enrollment since 2005</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Calibri"/>
                          <a:ea typeface="MS Mincho"/>
                          <a:cs typeface="Times New Roman"/>
                        </a:rPr>
                        <a:t>+45</a:t>
                      </a:r>
                      <a:endParaRPr lang="en-US" sz="1600" b="0"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smtClean="0">
                          <a:effectLst/>
                        </a:rPr>
                        <a:t>Tuition</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$11,500</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a:effectLst/>
                        </a:rPr>
                        <a:t>Endowment range</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$21 </a:t>
                      </a:r>
                      <a:r>
                        <a:rPr lang="en-US" sz="1600" dirty="0">
                          <a:effectLst/>
                        </a:rPr>
                        <a:t>million</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a:effectLst/>
                        </a:rPr>
                        <a:t>Parent participation in Annual Fund </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67%</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a:effectLst/>
                        </a:rPr>
                        <a:t>Financial Aid </a:t>
                      </a:r>
                      <a:r>
                        <a:rPr lang="en-US" sz="1600" dirty="0" smtClean="0">
                          <a:effectLst/>
                        </a:rPr>
                        <a:t>students</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mn-lt"/>
                          <a:ea typeface="+mn-ea"/>
                          <a:cs typeface="+mn-cs"/>
                        </a:rPr>
                        <a:t>76</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smtClean="0">
                          <a:effectLst/>
                        </a:rPr>
                        <a:t>Tuition Remission students</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Calibri"/>
                          <a:ea typeface="MS Mincho"/>
                          <a:cs typeface="Times New Roman"/>
                        </a:rPr>
                        <a:t>22</a:t>
                      </a:r>
                      <a:endParaRPr lang="en-US" sz="1600" b="0"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a:effectLst/>
                        </a:rPr>
                        <a:t>Median teacher </a:t>
                      </a:r>
                      <a:r>
                        <a:rPr lang="en-US" sz="1600" dirty="0" smtClean="0">
                          <a:effectLst/>
                        </a:rPr>
                        <a:t>salary</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$41,000 </a:t>
                      </a:r>
                      <a:endParaRPr lang="en-US" sz="1600" b="1" dirty="0">
                        <a:effectLst/>
                        <a:latin typeface="Calibri"/>
                        <a:ea typeface="MS Mincho"/>
                        <a:cs typeface="Times New Roman"/>
                      </a:endParaRPr>
                    </a:p>
                  </a:txBody>
                  <a:tcPr marL="68580" marR="68580" marT="0" marB="0" anchor="ctr"/>
                </a:tc>
              </a:tr>
            </a:tbl>
          </a:graphicData>
        </a:graphic>
      </p:graphicFrame>
      <p:sp>
        <p:nvSpPr>
          <p:cNvPr id="16" name="Rectangle 15"/>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21" name="TextBox 20"/>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22" name="TextBox 21"/>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23" name="Rounded Rectangle 22"/>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25" name="Rounded Rectangle 24"/>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315103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971" y="684310"/>
            <a:ext cx="5334000" cy="461665"/>
          </a:xfrm>
          <a:prstGeom prst="rect">
            <a:avLst/>
          </a:prstGeom>
          <a:solidFill>
            <a:srgbClr val="CDCD8F"/>
          </a:solidFill>
          <a:ln>
            <a:solidFill>
              <a:schemeClr val="accent3">
                <a:lumMod val="50000"/>
              </a:schemeClr>
            </a:solidFill>
          </a:ln>
        </p:spPr>
        <p:txBody>
          <a:bodyPr wrap="square" rtlCol="0">
            <a:spAutoFit/>
          </a:bodyPr>
          <a:lstStyle/>
          <a:p>
            <a:pPr algn="ctr"/>
            <a:r>
              <a:rPr lang="en-US" sz="2400" b="1" dirty="0" smtClean="0">
                <a:solidFill>
                  <a:schemeClr val="bg1"/>
                </a:solidFill>
                <a:cs typeface="Gisha" pitchFamily="34" charset="-79"/>
              </a:rPr>
              <a:t>Wooded Acres: 2010</a:t>
            </a:r>
            <a:endParaRPr lang="en-US" sz="2400" b="1" dirty="0">
              <a:solidFill>
                <a:schemeClr val="bg1"/>
              </a:solidFill>
              <a:cs typeface="Gisha" pitchFamily="34" charset="-79"/>
            </a:endParaRPr>
          </a:p>
        </p:txBody>
      </p:sp>
      <p:graphicFrame>
        <p:nvGraphicFramePr>
          <p:cNvPr id="15" name="Table 14"/>
          <p:cNvGraphicFramePr>
            <a:graphicFrameLocks noGrp="1"/>
          </p:cNvGraphicFramePr>
          <p:nvPr>
            <p:extLst>
              <p:ext uri="{D42A27DB-BD31-4B8C-83A1-F6EECF244321}">
                <p14:modId xmlns:p14="http://schemas.microsoft.com/office/powerpoint/2010/main" val="3654927815"/>
              </p:ext>
            </p:extLst>
          </p:nvPr>
        </p:nvGraphicFramePr>
        <p:xfrm>
          <a:off x="353147" y="1637814"/>
          <a:ext cx="6581053" cy="3967570"/>
        </p:xfrm>
        <a:graphic>
          <a:graphicData uri="http://schemas.openxmlformats.org/drawingml/2006/table">
            <a:tbl>
              <a:tblPr firstRow="1" firstCol="1" bandRow="1">
                <a:tableStyleId>{F5AB1C69-6EDB-4FF4-983F-18BD219EF322}</a:tableStyleId>
              </a:tblPr>
              <a:tblGrid>
                <a:gridCol w="2161453"/>
                <a:gridCol w="2362200"/>
                <a:gridCol w="2057400"/>
              </a:tblGrid>
              <a:tr h="188134">
                <a:tc gridSpan="2">
                  <a:txBody>
                    <a:bodyPr/>
                    <a:lstStyle/>
                    <a:p>
                      <a:pPr marL="0" marR="0">
                        <a:spcBef>
                          <a:spcPts val="0"/>
                        </a:spcBef>
                        <a:spcAft>
                          <a:spcPts val="0"/>
                        </a:spcAft>
                      </a:pPr>
                      <a:r>
                        <a:rPr lang="en-US" sz="1600" dirty="0" smtClean="0">
                          <a:effectLst/>
                        </a:rPr>
                        <a:t>WAGS: At-a-glance                                    2010/2011</a:t>
                      </a:r>
                      <a:endParaRPr lang="en-US" sz="1600" b="1" dirty="0">
                        <a:effectLst/>
                        <a:latin typeface="Calibri"/>
                        <a:ea typeface="MS Mincho"/>
                        <a:cs typeface="Times New Roman"/>
                      </a:endParaRPr>
                    </a:p>
                  </a:txBody>
                  <a:tcPr marL="68580" marR="68580" marT="0" marB="0" anchor="ctr"/>
                </a:tc>
                <a:tc hMerge="1">
                  <a:txBody>
                    <a:bodyPr/>
                    <a:lstStyle/>
                    <a:p>
                      <a:endParaRPr lang="en-US"/>
                    </a:p>
                  </a:txBody>
                  <a:tcPr/>
                </a:tc>
                <a:tc>
                  <a:txBody>
                    <a:bodyPr/>
                    <a:lstStyle/>
                    <a:p>
                      <a:pPr marL="0" marR="0">
                        <a:spcBef>
                          <a:spcPts val="0"/>
                        </a:spcBef>
                        <a:spcAft>
                          <a:spcPts val="0"/>
                        </a:spcAft>
                      </a:pPr>
                      <a:r>
                        <a:rPr lang="en-US" sz="1600" b="1" dirty="0" smtClean="0">
                          <a:effectLst/>
                          <a:latin typeface="Calibri"/>
                          <a:ea typeface="MS Mincho"/>
                          <a:cs typeface="Times New Roman"/>
                        </a:rPr>
                        <a:t>Change since 2007</a:t>
                      </a:r>
                      <a:endParaRPr lang="en-US" sz="1600" b="1" dirty="0">
                        <a:effectLst/>
                        <a:latin typeface="Calibri"/>
                        <a:ea typeface="MS Mincho"/>
                        <a:cs typeface="Times New Roman"/>
                      </a:endParaRPr>
                    </a:p>
                  </a:txBody>
                  <a:tcPr marL="68580" marR="68580" marT="0" marB="0" anchor="ctr"/>
                </a:tc>
              </a:tr>
              <a:tr h="374026">
                <a:tc>
                  <a:txBody>
                    <a:bodyPr/>
                    <a:lstStyle/>
                    <a:p>
                      <a:pPr marL="0" marR="0">
                        <a:spcBef>
                          <a:spcPts val="0"/>
                        </a:spcBef>
                        <a:spcAft>
                          <a:spcPts val="0"/>
                        </a:spcAft>
                      </a:pPr>
                      <a:r>
                        <a:rPr lang="en-US" sz="1600" dirty="0">
                          <a:effectLst/>
                        </a:rPr>
                        <a:t>School type</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5-12, Girls,</a:t>
                      </a:r>
                      <a:r>
                        <a:rPr lang="en-US" sz="1600" baseline="0" dirty="0" smtClean="0">
                          <a:effectLst/>
                        </a:rPr>
                        <a:t> Day</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endParaRPr lang="en-US" sz="1600" b="1" dirty="0">
                        <a:effectLst/>
                        <a:latin typeface="Calibri"/>
                        <a:ea typeface="MS Mincho"/>
                        <a:cs typeface="Times New Roman"/>
                      </a:endParaRPr>
                    </a:p>
                  </a:txBody>
                  <a:tcPr marL="68580" marR="68580" marT="0" marB="0" anchor="ctr"/>
                </a:tc>
              </a:tr>
              <a:tr h="188134">
                <a:tc>
                  <a:txBody>
                    <a:bodyPr/>
                    <a:lstStyle/>
                    <a:p>
                      <a:pPr marL="0" marR="0">
                        <a:spcBef>
                          <a:spcPts val="0"/>
                        </a:spcBef>
                        <a:spcAft>
                          <a:spcPts val="0"/>
                        </a:spcAft>
                      </a:pPr>
                      <a:r>
                        <a:rPr lang="en-US" sz="1600">
                          <a:effectLst/>
                        </a:rPr>
                        <a:t>Year founded</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mn-lt"/>
                          <a:ea typeface="+mn-ea"/>
                          <a:cs typeface="+mn-cs"/>
                        </a:rPr>
                        <a:t>Late</a:t>
                      </a:r>
                      <a:r>
                        <a:rPr lang="en-US" sz="1600" b="0" baseline="0" dirty="0" smtClean="0">
                          <a:effectLst/>
                          <a:latin typeface="+mn-lt"/>
                          <a:ea typeface="+mn-ea"/>
                          <a:cs typeface="+mn-cs"/>
                        </a:rPr>
                        <a:t> 1800s</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endParaRPr lang="en-US" sz="1600" b="1" dirty="0">
                        <a:effectLst/>
                        <a:latin typeface="Calibri"/>
                        <a:ea typeface="MS Mincho"/>
                        <a:cs typeface="Times New Roman"/>
                      </a:endParaRPr>
                    </a:p>
                  </a:txBody>
                  <a:tcPr marL="68580" marR="68580" marT="0" marB="0" anchor="ctr"/>
                </a:tc>
              </a:tr>
              <a:tr h="188134">
                <a:tc>
                  <a:txBody>
                    <a:bodyPr/>
                    <a:lstStyle/>
                    <a:p>
                      <a:pPr marL="0" marR="0">
                        <a:spcBef>
                          <a:spcPts val="0"/>
                        </a:spcBef>
                        <a:spcAft>
                          <a:spcPts val="0"/>
                        </a:spcAft>
                      </a:pPr>
                      <a:r>
                        <a:rPr lang="en-US" sz="1600">
                          <a:effectLst/>
                        </a:rPr>
                        <a:t>Location</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Suburban, mid-size</a:t>
                      </a:r>
                      <a:r>
                        <a:rPr lang="en-US" sz="1600" baseline="0" dirty="0" smtClean="0">
                          <a:effectLst/>
                        </a:rPr>
                        <a:t> city</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endParaRPr lang="en-US" sz="1600" b="1" dirty="0">
                        <a:effectLst/>
                        <a:latin typeface="Calibri"/>
                        <a:ea typeface="MS Mincho"/>
                        <a:cs typeface="Times New Roman"/>
                      </a:endParaRPr>
                    </a:p>
                  </a:txBody>
                  <a:tcPr marL="68580" marR="68580" marT="0" marB="0" anchor="ctr"/>
                </a:tc>
              </a:tr>
              <a:tr h="374026">
                <a:tc>
                  <a:txBody>
                    <a:bodyPr/>
                    <a:lstStyle/>
                    <a:p>
                      <a:pPr marL="0" marR="0">
                        <a:spcBef>
                          <a:spcPts val="0"/>
                        </a:spcBef>
                        <a:spcAft>
                          <a:spcPts val="0"/>
                        </a:spcAft>
                      </a:pPr>
                      <a:r>
                        <a:rPr lang="en-US" sz="1600" dirty="0">
                          <a:effectLst/>
                        </a:rPr>
                        <a:t>Enrollment </a:t>
                      </a:r>
                      <a:r>
                        <a:rPr lang="en-US" sz="1600" dirty="0" smtClean="0">
                          <a:effectLst/>
                        </a:rPr>
                        <a:t> (2011)</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mn-lt"/>
                          <a:ea typeface="+mn-ea"/>
                          <a:cs typeface="+mn-cs"/>
                        </a:rPr>
                        <a:t>645</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1" dirty="0" smtClean="0">
                          <a:effectLst/>
                          <a:latin typeface="Calibri"/>
                          <a:ea typeface="MS Mincho"/>
                          <a:cs typeface="Times New Roman"/>
                        </a:rPr>
                        <a:t>+12</a:t>
                      </a:r>
                      <a:endParaRPr lang="en-US" sz="1600" b="1" dirty="0">
                        <a:effectLst/>
                        <a:latin typeface="Calibri"/>
                        <a:ea typeface="MS Mincho"/>
                        <a:cs typeface="Times New Roman"/>
                      </a:endParaRPr>
                    </a:p>
                  </a:txBody>
                  <a:tcPr marL="68580" marR="68580" marT="0" marB="0" anchor="ctr"/>
                </a:tc>
              </a:tr>
              <a:tr h="188134">
                <a:tc>
                  <a:txBody>
                    <a:bodyPr/>
                    <a:lstStyle/>
                    <a:p>
                      <a:pPr marL="0" marR="0">
                        <a:spcBef>
                          <a:spcPts val="0"/>
                        </a:spcBef>
                        <a:spcAft>
                          <a:spcPts val="0"/>
                        </a:spcAft>
                      </a:pPr>
                      <a:r>
                        <a:rPr lang="en-US" sz="1600" dirty="0" smtClean="0">
                          <a:effectLst/>
                        </a:rPr>
                        <a:t>Tuition</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$14,000</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1" dirty="0" smtClean="0">
                          <a:effectLst/>
                          <a:latin typeface="Calibri"/>
                          <a:ea typeface="MS Mincho"/>
                          <a:cs typeface="Times New Roman"/>
                        </a:rPr>
                        <a:t>+$2,500</a:t>
                      </a:r>
                      <a:endParaRPr lang="en-US" sz="1600" b="1" dirty="0">
                        <a:effectLst/>
                        <a:latin typeface="Calibri"/>
                        <a:ea typeface="MS Mincho"/>
                        <a:cs typeface="Times New Roman"/>
                      </a:endParaRPr>
                    </a:p>
                  </a:txBody>
                  <a:tcPr marL="68580" marR="68580" marT="0" marB="0" anchor="ctr"/>
                </a:tc>
              </a:tr>
              <a:tr h="374026">
                <a:tc>
                  <a:txBody>
                    <a:bodyPr/>
                    <a:lstStyle/>
                    <a:p>
                      <a:pPr marL="0" marR="0">
                        <a:spcBef>
                          <a:spcPts val="0"/>
                        </a:spcBef>
                        <a:spcAft>
                          <a:spcPts val="0"/>
                        </a:spcAft>
                      </a:pPr>
                      <a:r>
                        <a:rPr lang="en-US" sz="1600">
                          <a:effectLst/>
                        </a:rPr>
                        <a:t>Endowment range</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$24 </a:t>
                      </a:r>
                      <a:r>
                        <a:rPr lang="en-US" sz="1600" dirty="0">
                          <a:effectLst/>
                        </a:rPr>
                        <a:t>million</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1" dirty="0" smtClean="0">
                          <a:effectLst/>
                          <a:latin typeface="Calibri"/>
                          <a:ea typeface="MS Mincho"/>
                          <a:cs typeface="Times New Roman"/>
                        </a:rPr>
                        <a:t>+$3</a:t>
                      </a:r>
                      <a:r>
                        <a:rPr lang="en-US" sz="1600" b="1" baseline="0" dirty="0" smtClean="0">
                          <a:effectLst/>
                          <a:latin typeface="Calibri"/>
                          <a:ea typeface="MS Mincho"/>
                          <a:cs typeface="Times New Roman"/>
                        </a:rPr>
                        <a:t> million</a:t>
                      </a:r>
                      <a:endParaRPr lang="en-US" sz="1600" b="1" dirty="0">
                        <a:effectLst/>
                        <a:latin typeface="Calibri"/>
                        <a:ea typeface="MS Mincho"/>
                        <a:cs typeface="Times New Roman"/>
                      </a:endParaRPr>
                    </a:p>
                  </a:txBody>
                  <a:tcPr marL="68580" marR="68580" marT="0" marB="0" anchor="ctr"/>
                </a:tc>
              </a:tr>
              <a:tr h="561040">
                <a:tc>
                  <a:txBody>
                    <a:bodyPr/>
                    <a:lstStyle/>
                    <a:p>
                      <a:pPr marL="0" marR="0">
                        <a:spcBef>
                          <a:spcPts val="0"/>
                        </a:spcBef>
                        <a:spcAft>
                          <a:spcPts val="0"/>
                        </a:spcAft>
                      </a:pPr>
                      <a:r>
                        <a:rPr lang="en-US" sz="1600" dirty="0">
                          <a:effectLst/>
                        </a:rPr>
                        <a:t>Parent participation in Annual Fund </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77%</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1" dirty="0" smtClean="0">
                          <a:effectLst/>
                          <a:latin typeface="Calibri"/>
                          <a:ea typeface="MS Mincho"/>
                          <a:cs typeface="Times New Roman"/>
                        </a:rPr>
                        <a:t>+10%</a:t>
                      </a:r>
                      <a:endParaRPr lang="en-US" sz="1600" b="1" dirty="0">
                        <a:effectLst/>
                        <a:latin typeface="Calibri"/>
                        <a:ea typeface="MS Mincho"/>
                        <a:cs typeface="Times New Roman"/>
                      </a:endParaRPr>
                    </a:p>
                  </a:txBody>
                  <a:tcPr marL="68580" marR="68580" marT="0" marB="0" anchor="ctr"/>
                </a:tc>
              </a:tr>
              <a:tr h="374026">
                <a:tc>
                  <a:txBody>
                    <a:bodyPr/>
                    <a:lstStyle/>
                    <a:p>
                      <a:pPr marL="0" marR="0">
                        <a:spcBef>
                          <a:spcPts val="0"/>
                        </a:spcBef>
                        <a:spcAft>
                          <a:spcPts val="0"/>
                        </a:spcAft>
                      </a:pPr>
                      <a:r>
                        <a:rPr lang="en-US" sz="1600" dirty="0">
                          <a:effectLst/>
                        </a:rPr>
                        <a:t>Financial Aid </a:t>
                      </a:r>
                      <a:r>
                        <a:rPr lang="en-US" sz="1600" dirty="0" smtClean="0">
                          <a:effectLst/>
                        </a:rPr>
                        <a:t>students</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mn-lt"/>
                          <a:ea typeface="+mn-ea"/>
                          <a:cs typeface="+mn-cs"/>
                        </a:rPr>
                        <a:t>98</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1" dirty="0" smtClean="0">
                          <a:effectLst/>
                          <a:latin typeface="Calibri"/>
                          <a:ea typeface="MS Mincho"/>
                          <a:cs typeface="Times New Roman"/>
                        </a:rPr>
                        <a:t>+30%</a:t>
                      </a:r>
                      <a:endParaRPr lang="en-US" sz="1600" b="1" dirty="0">
                        <a:effectLst/>
                        <a:latin typeface="Calibri"/>
                        <a:ea typeface="MS Mincho"/>
                        <a:cs typeface="Times New Roman"/>
                      </a:endParaRPr>
                    </a:p>
                  </a:txBody>
                  <a:tcPr marL="68580" marR="68580" marT="0" marB="0" anchor="ctr"/>
                </a:tc>
              </a:tr>
              <a:tr h="561040">
                <a:tc>
                  <a:txBody>
                    <a:bodyPr/>
                    <a:lstStyle/>
                    <a:p>
                      <a:pPr marL="0" marR="0">
                        <a:spcBef>
                          <a:spcPts val="0"/>
                        </a:spcBef>
                        <a:spcAft>
                          <a:spcPts val="0"/>
                        </a:spcAft>
                      </a:pPr>
                      <a:r>
                        <a:rPr lang="en-US" sz="1600" dirty="0" smtClean="0">
                          <a:effectLst/>
                        </a:rPr>
                        <a:t>Tuition Remission students</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Calibri"/>
                          <a:ea typeface="MS Mincho"/>
                          <a:cs typeface="Times New Roman"/>
                        </a:rPr>
                        <a:t>22</a:t>
                      </a:r>
                      <a:endParaRPr lang="en-US" sz="1600" b="0"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1" dirty="0" smtClean="0">
                          <a:effectLst/>
                          <a:latin typeface="Calibri"/>
                          <a:ea typeface="MS Mincho"/>
                          <a:cs typeface="Times New Roman"/>
                        </a:rPr>
                        <a:t>0</a:t>
                      </a:r>
                      <a:endParaRPr lang="en-US" sz="1600" b="1" dirty="0">
                        <a:effectLst/>
                        <a:latin typeface="Calibri"/>
                        <a:ea typeface="MS Mincho"/>
                        <a:cs typeface="Times New Roman"/>
                      </a:endParaRPr>
                    </a:p>
                  </a:txBody>
                  <a:tcPr marL="68580" marR="68580" marT="0" marB="0" anchor="ctr"/>
                </a:tc>
              </a:tr>
              <a:tr h="374026">
                <a:tc>
                  <a:txBody>
                    <a:bodyPr/>
                    <a:lstStyle/>
                    <a:p>
                      <a:pPr marL="0" marR="0">
                        <a:spcBef>
                          <a:spcPts val="0"/>
                        </a:spcBef>
                        <a:spcAft>
                          <a:spcPts val="0"/>
                        </a:spcAft>
                      </a:pPr>
                      <a:r>
                        <a:rPr lang="en-US" sz="1600" dirty="0">
                          <a:effectLst/>
                        </a:rPr>
                        <a:t>Median teacher </a:t>
                      </a:r>
                      <a:r>
                        <a:rPr lang="en-US" sz="1600" dirty="0" smtClean="0">
                          <a:effectLst/>
                        </a:rPr>
                        <a:t>salary</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Calibri"/>
                          <a:ea typeface="MS Mincho"/>
                          <a:cs typeface="Times New Roman"/>
                        </a:rPr>
                        <a:t>$47,500</a:t>
                      </a:r>
                      <a:endParaRPr lang="en-US" sz="1600" b="0"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1" dirty="0" smtClean="0">
                          <a:effectLst/>
                          <a:latin typeface="Calibri"/>
                          <a:ea typeface="MS Mincho"/>
                          <a:cs typeface="Times New Roman"/>
                        </a:rPr>
                        <a:t>+$6,500</a:t>
                      </a:r>
                      <a:endParaRPr lang="en-US" sz="1600" b="1" dirty="0">
                        <a:effectLst/>
                        <a:latin typeface="Calibri"/>
                        <a:ea typeface="MS Mincho"/>
                        <a:cs typeface="Times New Roman"/>
                      </a:endParaRPr>
                    </a:p>
                  </a:txBody>
                  <a:tcPr marL="68580" marR="68580" marT="0" marB="0" anchor="ctr"/>
                </a:tc>
              </a:tr>
            </a:tbl>
          </a:graphicData>
        </a:graphic>
      </p:graphicFrame>
      <p:sp>
        <p:nvSpPr>
          <p:cNvPr id="16" name="Rectangle 15"/>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21" name="TextBox 20"/>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22" name="TextBox 21"/>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23" name="Rounded Rectangle 22"/>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25" name="Rounded Rectangle 24"/>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388416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971" y="684310"/>
            <a:ext cx="5334000" cy="461665"/>
          </a:xfrm>
          <a:prstGeom prst="rect">
            <a:avLst/>
          </a:prstGeom>
          <a:solidFill>
            <a:srgbClr val="CDCD8F"/>
          </a:solidFill>
          <a:ln>
            <a:solidFill>
              <a:schemeClr val="accent3">
                <a:lumMod val="50000"/>
              </a:schemeClr>
            </a:solidFill>
          </a:ln>
        </p:spPr>
        <p:txBody>
          <a:bodyPr wrap="square" rtlCol="0">
            <a:spAutoFit/>
          </a:bodyPr>
          <a:lstStyle/>
          <a:p>
            <a:pPr algn="ctr"/>
            <a:r>
              <a:rPr lang="en-US" sz="2400" b="1" dirty="0" smtClean="0">
                <a:solidFill>
                  <a:schemeClr val="bg1"/>
                </a:solidFill>
                <a:cs typeface="Gisha" pitchFamily="34" charset="-79"/>
              </a:rPr>
              <a:t>Scenario: Boarding Day Academy</a:t>
            </a:r>
            <a:endParaRPr lang="en-US" sz="2400" b="1" dirty="0">
              <a:solidFill>
                <a:schemeClr val="bg1"/>
              </a:solidFill>
              <a:cs typeface="Gisha" pitchFamily="34" charset="-79"/>
            </a:endParaRPr>
          </a:p>
        </p:txBody>
      </p:sp>
      <p:sp>
        <p:nvSpPr>
          <p:cNvPr id="16" name="Rectangle 15"/>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21" name="TextBox 20"/>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22" name="TextBox 21"/>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23" name="Rounded Rectangle 22"/>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25" name="Rounded Rectangle 24"/>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pic>
        <p:nvPicPr>
          <p:cNvPr id="7170" name="Picture 2" descr="http://www.admissionsquest.com/images/schlphotos/842/profileg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49514"/>
            <a:ext cx="6942328" cy="461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38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971" y="684310"/>
            <a:ext cx="5334000" cy="461665"/>
          </a:xfrm>
          <a:prstGeom prst="rect">
            <a:avLst/>
          </a:prstGeom>
          <a:solidFill>
            <a:srgbClr val="CDCD8F"/>
          </a:solidFill>
          <a:ln>
            <a:solidFill>
              <a:schemeClr val="accent3">
                <a:lumMod val="50000"/>
              </a:schemeClr>
            </a:solidFill>
          </a:ln>
        </p:spPr>
        <p:txBody>
          <a:bodyPr wrap="square" rtlCol="0">
            <a:spAutoFit/>
          </a:bodyPr>
          <a:lstStyle/>
          <a:p>
            <a:pPr algn="ctr"/>
            <a:r>
              <a:rPr lang="en-US" sz="2400" b="1" dirty="0" smtClean="0">
                <a:solidFill>
                  <a:schemeClr val="bg1"/>
                </a:solidFill>
                <a:cs typeface="Gisha" pitchFamily="34" charset="-79"/>
              </a:rPr>
              <a:t>BDA: 2007</a:t>
            </a:r>
            <a:endParaRPr lang="en-US" sz="2400" b="1" dirty="0">
              <a:solidFill>
                <a:schemeClr val="bg1"/>
              </a:solidFill>
              <a:cs typeface="Gisha" pitchFamily="34" charset="-79"/>
            </a:endParaRPr>
          </a:p>
        </p:txBody>
      </p:sp>
      <p:graphicFrame>
        <p:nvGraphicFramePr>
          <p:cNvPr id="15" name="Table 14"/>
          <p:cNvGraphicFramePr>
            <a:graphicFrameLocks noGrp="1"/>
          </p:cNvGraphicFramePr>
          <p:nvPr>
            <p:extLst>
              <p:ext uri="{D42A27DB-BD31-4B8C-83A1-F6EECF244321}">
                <p14:modId xmlns:p14="http://schemas.microsoft.com/office/powerpoint/2010/main" val="3011197326"/>
              </p:ext>
            </p:extLst>
          </p:nvPr>
        </p:nvGraphicFramePr>
        <p:xfrm>
          <a:off x="353146" y="1637814"/>
          <a:ext cx="6597650" cy="4350325"/>
        </p:xfrm>
        <a:graphic>
          <a:graphicData uri="http://schemas.openxmlformats.org/drawingml/2006/table">
            <a:tbl>
              <a:tblPr firstRow="1" firstCol="1" bandRow="1">
                <a:tableStyleId>{F5AB1C69-6EDB-4FF4-983F-18BD219EF322}</a:tableStyleId>
              </a:tblPr>
              <a:tblGrid>
                <a:gridCol w="3228254"/>
                <a:gridCol w="3369396"/>
              </a:tblGrid>
              <a:tr h="358262">
                <a:tc gridSpan="2">
                  <a:txBody>
                    <a:bodyPr/>
                    <a:lstStyle/>
                    <a:p>
                      <a:pPr marL="0" marR="0">
                        <a:spcBef>
                          <a:spcPts val="0"/>
                        </a:spcBef>
                        <a:spcAft>
                          <a:spcPts val="0"/>
                        </a:spcAft>
                      </a:pPr>
                      <a:r>
                        <a:rPr lang="en-US" sz="1600" dirty="0" smtClean="0">
                          <a:effectLst/>
                        </a:rPr>
                        <a:t>BDA: </a:t>
                      </a:r>
                      <a:r>
                        <a:rPr lang="en-US" sz="1600" dirty="0">
                          <a:effectLst/>
                        </a:rPr>
                        <a:t>At-a-glance</a:t>
                      </a:r>
                      <a:endParaRPr lang="en-US" sz="1600" b="1" dirty="0">
                        <a:effectLst/>
                        <a:latin typeface="Calibri"/>
                        <a:ea typeface="MS Mincho"/>
                        <a:cs typeface="Times New Roman"/>
                      </a:endParaRPr>
                    </a:p>
                  </a:txBody>
                  <a:tcPr marL="68580" marR="68580" marT="0" marB="0" anchor="ctr"/>
                </a:tc>
                <a:tc hMerge="1">
                  <a:txBody>
                    <a:bodyPr/>
                    <a:lstStyle/>
                    <a:p>
                      <a:endParaRPr lang="en-US"/>
                    </a:p>
                  </a:txBody>
                  <a:tcPr/>
                </a:tc>
              </a:tr>
              <a:tr h="409443">
                <a:tc>
                  <a:txBody>
                    <a:bodyPr/>
                    <a:lstStyle/>
                    <a:p>
                      <a:pPr marL="0" marR="0">
                        <a:spcBef>
                          <a:spcPts val="0"/>
                        </a:spcBef>
                        <a:spcAft>
                          <a:spcPts val="0"/>
                        </a:spcAft>
                      </a:pPr>
                      <a:r>
                        <a:rPr lang="en-US" sz="1600" dirty="0">
                          <a:effectLst/>
                        </a:rPr>
                        <a:t>School type</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6-12, Coed, Boarding/Day</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a:effectLst/>
                        </a:rPr>
                        <a:t>Year founded</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mn-lt"/>
                          <a:ea typeface="+mn-ea"/>
                          <a:cs typeface="+mn-cs"/>
                        </a:rPr>
                        <a:t>Late</a:t>
                      </a:r>
                      <a:r>
                        <a:rPr lang="en-US" sz="1600" b="0" baseline="0" dirty="0" smtClean="0">
                          <a:effectLst/>
                          <a:latin typeface="+mn-lt"/>
                          <a:ea typeface="+mn-ea"/>
                          <a:cs typeface="+mn-cs"/>
                        </a:rPr>
                        <a:t> 1800s</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a:effectLst/>
                        </a:rPr>
                        <a:t>Location</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Rural</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a:effectLst/>
                        </a:rPr>
                        <a:t>Enrollment </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mn-lt"/>
                          <a:ea typeface="+mn-ea"/>
                          <a:cs typeface="+mn-cs"/>
                        </a:rPr>
                        <a:t>300</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a:effectLst/>
                        </a:rPr>
                        <a:t>Change in enrollment since 2005</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Calibri"/>
                          <a:ea typeface="MS Mincho"/>
                          <a:cs typeface="Times New Roman"/>
                        </a:rPr>
                        <a:t>+25</a:t>
                      </a:r>
                      <a:endParaRPr lang="en-US" sz="1600" b="0"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smtClean="0">
                          <a:effectLst/>
                        </a:rPr>
                        <a:t>Tuition (Day)</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$11,000</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a:effectLst/>
                        </a:rPr>
                        <a:t>Endowment range</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$19.5 </a:t>
                      </a:r>
                      <a:r>
                        <a:rPr lang="en-US" sz="1600" dirty="0">
                          <a:effectLst/>
                        </a:rPr>
                        <a:t>million</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a:effectLst/>
                        </a:rPr>
                        <a:t>Parent participation in Annual Fund </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35%</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a:effectLst/>
                        </a:rPr>
                        <a:t>Financial Aid </a:t>
                      </a:r>
                      <a:r>
                        <a:rPr lang="en-US" sz="1600" dirty="0" smtClean="0">
                          <a:effectLst/>
                        </a:rPr>
                        <a:t>students</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mn-lt"/>
                          <a:ea typeface="+mn-ea"/>
                          <a:cs typeface="+mn-cs"/>
                        </a:rPr>
                        <a:t>96</a:t>
                      </a:r>
                      <a:endParaRPr lang="en-US" sz="1600" b="1"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smtClean="0">
                          <a:effectLst/>
                        </a:rPr>
                        <a:t>Tuition Remission students</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Calibri"/>
                          <a:ea typeface="MS Mincho"/>
                          <a:cs typeface="Times New Roman"/>
                        </a:rPr>
                        <a:t>12</a:t>
                      </a:r>
                      <a:endParaRPr lang="en-US" sz="1600" b="0" dirty="0">
                        <a:effectLst/>
                        <a:latin typeface="Calibri"/>
                        <a:ea typeface="MS Mincho"/>
                        <a:cs typeface="Times New Roman"/>
                      </a:endParaRPr>
                    </a:p>
                  </a:txBody>
                  <a:tcPr marL="68580" marR="68580" marT="0" marB="0" anchor="ctr"/>
                </a:tc>
              </a:tr>
              <a:tr h="358262">
                <a:tc>
                  <a:txBody>
                    <a:bodyPr/>
                    <a:lstStyle/>
                    <a:p>
                      <a:pPr marL="0" marR="0">
                        <a:spcBef>
                          <a:spcPts val="0"/>
                        </a:spcBef>
                        <a:spcAft>
                          <a:spcPts val="0"/>
                        </a:spcAft>
                      </a:pPr>
                      <a:r>
                        <a:rPr lang="en-US" sz="1600" dirty="0">
                          <a:effectLst/>
                        </a:rPr>
                        <a:t>Median teacher </a:t>
                      </a:r>
                      <a:r>
                        <a:rPr lang="en-US" sz="1600" dirty="0" smtClean="0">
                          <a:effectLst/>
                        </a:rPr>
                        <a:t>salary</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$36,000 </a:t>
                      </a:r>
                      <a:endParaRPr lang="en-US" sz="1600" b="1" dirty="0">
                        <a:effectLst/>
                        <a:latin typeface="Calibri"/>
                        <a:ea typeface="MS Mincho"/>
                        <a:cs typeface="Times New Roman"/>
                      </a:endParaRPr>
                    </a:p>
                  </a:txBody>
                  <a:tcPr marL="68580" marR="68580" marT="0" marB="0" anchor="ctr"/>
                </a:tc>
              </a:tr>
            </a:tbl>
          </a:graphicData>
        </a:graphic>
      </p:graphicFrame>
      <p:sp>
        <p:nvSpPr>
          <p:cNvPr id="16" name="Rectangle 15"/>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21" name="TextBox 20"/>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22" name="TextBox 21"/>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23" name="Rounded Rectangle 22"/>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25" name="Rounded Rectangle 24"/>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61090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971" y="684310"/>
            <a:ext cx="5334000" cy="461665"/>
          </a:xfrm>
          <a:prstGeom prst="rect">
            <a:avLst/>
          </a:prstGeom>
          <a:solidFill>
            <a:srgbClr val="CDCD8F"/>
          </a:solidFill>
          <a:ln>
            <a:solidFill>
              <a:schemeClr val="accent3">
                <a:lumMod val="50000"/>
              </a:schemeClr>
            </a:solidFill>
          </a:ln>
        </p:spPr>
        <p:txBody>
          <a:bodyPr wrap="square" rtlCol="0">
            <a:spAutoFit/>
          </a:bodyPr>
          <a:lstStyle/>
          <a:p>
            <a:pPr algn="ctr"/>
            <a:r>
              <a:rPr lang="en-US" sz="2400" b="1" dirty="0" smtClean="0">
                <a:solidFill>
                  <a:schemeClr val="bg1"/>
                </a:solidFill>
                <a:cs typeface="Gisha" pitchFamily="34" charset="-79"/>
              </a:rPr>
              <a:t>BDA: 2010</a:t>
            </a:r>
            <a:endParaRPr lang="en-US" sz="2400" b="1" dirty="0">
              <a:solidFill>
                <a:schemeClr val="bg1"/>
              </a:solidFill>
              <a:cs typeface="Gisha" pitchFamily="34" charset="-79"/>
            </a:endParaRPr>
          </a:p>
        </p:txBody>
      </p:sp>
      <p:graphicFrame>
        <p:nvGraphicFramePr>
          <p:cNvPr id="15" name="Table 14"/>
          <p:cNvGraphicFramePr>
            <a:graphicFrameLocks noGrp="1"/>
          </p:cNvGraphicFramePr>
          <p:nvPr>
            <p:extLst>
              <p:ext uri="{D42A27DB-BD31-4B8C-83A1-F6EECF244321}">
                <p14:modId xmlns:p14="http://schemas.microsoft.com/office/powerpoint/2010/main" val="3552441930"/>
              </p:ext>
            </p:extLst>
          </p:nvPr>
        </p:nvGraphicFramePr>
        <p:xfrm>
          <a:off x="353147" y="1637814"/>
          <a:ext cx="6581053" cy="3967570"/>
        </p:xfrm>
        <a:graphic>
          <a:graphicData uri="http://schemas.openxmlformats.org/drawingml/2006/table">
            <a:tbl>
              <a:tblPr firstRow="1" firstCol="1" bandRow="1">
                <a:tableStyleId>{F5AB1C69-6EDB-4FF4-983F-18BD219EF322}</a:tableStyleId>
              </a:tblPr>
              <a:tblGrid>
                <a:gridCol w="2161453"/>
                <a:gridCol w="2362200"/>
                <a:gridCol w="2057400"/>
              </a:tblGrid>
              <a:tr h="188134">
                <a:tc gridSpan="2">
                  <a:txBody>
                    <a:bodyPr/>
                    <a:lstStyle/>
                    <a:p>
                      <a:pPr marL="0" marR="0">
                        <a:spcBef>
                          <a:spcPts val="0"/>
                        </a:spcBef>
                        <a:spcAft>
                          <a:spcPts val="0"/>
                        </a:spcAft>
                      </a:pPr>
                      <a:r>
                        <a:rPr lang="en-US" sz="1600" dirty="0" smtClean="0">
                          <a:effectLst/>
                        </a:rPr>
                        <a:t>BDA: At-a-glance                                    2010/2011</a:t>
                      </a:r>
                      <a:endParaRPr lang="en-US" sz="1600" b="1" dirty="0">
                        <a:effectLst/>
                        <a:latin typeface="Calibri"/>
                        <a:ea typeface="MS Mincho"/>
                        <a:cs typeface="Times New Roman"/>
                      </a:endParaRPr>
                    </a:p>
                  </a:txBody>
                  <a:tcPr marL="68580" marR="68580" marT="0" marB="0" anchor="ctr"/>
                </a:tc>
                <a:tc hMerge="1">
                  <a:txBody>
                    <a:bodyPr/>
                    <a:lstStyle/>
                    <a:p>
                      <a:endParaRPr lang="en-US"/>
                    </a:p>
                  </a:txBody>
                  <a:tcPr/>
                </a:tc>
                <a:tc>
                  <a:txBody>
                    <a:bodyPr/>
                    <a:lstStyle/>
                    <a:p>
                      <a:pPr marL="0" marR="0">
                        <a:spcBef>
                          <a:spcPts val="0"/>
                        </a:spcBef>
                        <a:spcAft>
                          <a:spcPts val="0"/>
                        </a:spcAft>
                      </a:pPr>
                      <a:r>
                        <a:rPr lang="en-US" sz="1600" b="1" dirty="0" smtClean="0">
                          <a:effectLst/>
                          <a:latin typeface="Calibri"/>
                          <a:ea typeface="MS Mincho"/>
                          <a:cs typeface="Times New Roman"/>
                        </a:rPr>
                        <a:t>Change since 2007</a:t>
                      </a:r>
                      <a:endParaRPr lang="en-US" sz="1600" b="1" dirty="0">
                        <a:effectLst/>
                        <a:latin typeface="Calibri"/>
                        <a:ea typeface="MS Mincho"/>
                        <a:cs typeface="Times New Roman"/>
                      </a:endParaRPr>
                    </a:p>
                  </a:txBody>
                  <a:tcPr marL="68580" marR="68580" marT="0" marB="0" anchor="ctr"/>
                </a:tc>
              </a:tr>
              <a:tr h="374026">
                <a:tc>
                  <a:txBody>
                    <a:bodyPr/>
                    <a:lstStyle/>
                    <a:p>
                      <a:pPr marL="0" marR="0">
                        <a:spcBef>
                          <a:spcPts val="0"/>
                        </a:spcBef>
                        <a:spcAft>
                          <a:spcPts val="0"/>
                        </a:spcAft>
                      </a:pPr>
                      <a:r>
                        <a:rPr lang="en-US" sz="1600" dirty="0">
                          <a:effectLst/>
                        </a:rPr>
                        <a:t>School type</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6-12, Coed, Boarding/Day</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endParaRPr lang="en-US" sz="1600" b="1" dirty="0">
                        <a:effectLst/>
                        <a:latin typeface="Calibri"/>
                        <a:ea typeface="MS Mincho"/>
                        <a:cs typeface="Times New Roman"/>
                      </a:endParaRPr>
                    </a:p>
                  </a:txBody>
                  <a:tcPr marL="68580" marR="68580" marT="0" marB="0" anchor="ctr"/>
                </a:tc>
              </a:tr>
              <a:tr h="188134">
                <a:tc>
                  <a:txBody>
                    <a:bodyPr/>
                    <a:lstStyle/>
                    <a:p>
                      <a:pPr marL="0" marR="0">
                        <a:spcBef>
                          <a:spcPts val="0"/>
                        </a:spcBef>
                        <a:spcAft>
                          <a:spcPts val="0"/>
                        </a:spcAft>
                      </a:pPr>
                      <a:r>
                        <a:rPr lang="en-US" sz="1600">
                          <a:effectLst/>
                        </a:rPr>
                        <a:t>Year founded</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mn-lt"/>
                          <a:ea typeface="+mn-ea"/>
                          <a:cs typeface="+mn-cs"/>
                        </a:rPr>
                        <a:t>Late</a:t>
                      </a:r>
                      <a:r>
                        <a:rPr lang="en-US" sz="1600" b="0" baseline="0" dirty="0" smtClean="0">
                          <a:effectLst/>
                          <a:latin typeface="+mn-lt"/>
                          <a:ea typeface="+mn-ea"/>
                          <a:cs typeface="+mn-cs"/>
                        </a:rPr>
                        <a:t> 1800s</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endParaRPr lang="en-US" sz="1600" b="1" dirty="0">
                        <a:effectLst/>
                        <a:latin typeface="Calibri"/>
                        <a:ea typeface="MS Mincho"/>
                        <a:cs typeface="Times New Roman"/>
                      </a:endParaRPr>
                    </a:p>
                  </a:txBody>
                  <a:tcPr marL="68580" marR="68580" marT="0" marB="0" anchor="ctr"/>
                </a:tc>
              </a:tr>
              <a:tr h="188134">
                <a:tc>
                  <a:txBody>
                    <a:bodyPr/>
                    <a:lstStyle/>
                    <a:p>
                      <a:pPr marL="0" marR="0">
                        <a:spcBef>
                          <a:spcPts val="0"/>
                        </a:spcBef>
                        <a:spcAft>
                          <a:spcPts val="0"/>
                        </a:spcAft>
                      </a:pPr>
                      <a:r>
                        <a:rPr lang="en-US" sz="1600">
                          <a:effectLst/>
                        </a:rPr>
                        <a:t>Location</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Rural</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endParaRPr lang="en-US" sz="1600" b="1" dirty="0">
                        <a:effectLst/>
                        <a:latin typeface="Calibri"/>
                        <a:ea typeface="MS Mincho"/>
                        <a:cs typeface="Times New Roman"/>
                      </a:endParaRPr>
                    </a:p>
                  </a:txBody>
                  <a:tcPr marL="68580" marR="68580" marT="0" marB="0" anchor="ctr"/>
                </a:tc>
              </a:tr>
              <a:tr h="374026">
                <a:tc>
                  <a:txBody>
                    <a:bodyPr/>
                    <a:lstStyle/>
                    <a:p>
                      <a:pPr marL="0" marR="0">
                        <a:spcBef>
                          <a:spcPts val="0"/>
                        </a:spcBef>
                        <a:spcAft>
                          <a:spcPts val="0"/>
                        </a:spcAft>
                      </a:pPr>
                      <a:r>
                        <a:rPr lang="en-US" sz="1600" dirty="0">
                          <a:effectLst/>
                        </a:rPr>
                        <a:t>Enrollment </a:t>
                      </a:r>
                      <a:r>
                        <a:rPr lang="en-US" sz="1600" dirty="0" smtClean="0">
                          <a:effectLst/>
                        </a:rPr>
                        <a:t> (2011)</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mn-lt"/>
                          <a:ea typeface="+mn-ea"/>
                          <a:cs typeface="+mn-cs"/>
                        </a:rPr>
                        <a:t>300</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1" dirty="0" smtClean="0">
                          <a:effectLst/>
                          <a:latin typeface="Calibri"/>
                          <a:ea typeface="MS Mincho"/>
                          <a:cs typeface="Times New Roman"/>
                        </a:rPr>
                        <a:t>0</a:t>
                      </a:r>
                      <a:endParaRPr lang="en-US" sz="1600" b="1" dirty="0">
                        <a:effectLst/>
                        <a:latin typeface="Calibri"/>
                        <a:ea typeface="MS Mincho"/>
                        <a:cs typeface="Times New Roman"/>
                      </a:endParaRPr>
                    </a:p>
                  </a:txBody>
                  <a:tcPr marL="68580" marR="68580" marT="0" marB="0" anchor="ctr"/>
                </a:tc>
              </a:tr>
              <a:tr h="188134">
                <a:tc>
                  <a:txBody>
                    <a:bodyPr/>
                    <a:lstStyle/>
                    <a:p>
                      <a:pPr marL="0" marR="0">
                        <a:spcBef>
                          <a:spcPts val="0"/>
                        </a:spcBef>
                        <a:spcAft>
                          <a:spcPts val="0"/>
                        </a:spcAft>
                      </a:pPr>
                      <a:r>
                        <a:rPr lang="en-US" sz="1600" dirty="0" smtClean="0">
                          <a:effectLst/>
                        </a:rPr>
                        <a:t>Tuition</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$13,500</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1" dirty="0" smtClean="0">
                          <a:effectLst/>
                          <a:latin typeface="Calibri"/>
                          <a:ea typeface="MS Mincho"/>
                          <a:cs typeface="Times New Roman"/>
                        </a:rPr>
                        <a:t>+$1,500</a:t>
                      </a:r>
                      <a:endParaRPr lang="en-US" sz="1600" b="1" dirty="0">
                        <a:effectLst/>
                        <a:latin typeface="Calibri"/>
                        <a:ea typeface="MS Mincho"/>
                        <a:cs typeface="Times New Roman"/>
                      </a:endParaRPr>
                    </a:p>
                  </a:txBody>
                  <a:tcPr marL="68580" marR="68580" marT="0" marB="0" anchor="ctr"/>
                </a:tc>
              </a:tr>
              <a:tr h="374026">
                <a:tc>
                  <a:txBody>
                    <a:bodyPr/>
                    <a:lstStyle/>
                    <a:p>
                      <a:pPr marL="0" marR="0">
                        <a:spcBef>
                          <a:spcPts val="0"/>
                        </a:spcBef>
                        <a:spcAft>
                          <a:spcPts val="0"/>
                        </a:spcAft>
                      </a:pPr>
                      <a:r>
                        <a:rPr lang="en-US" sz="1600">
                          <a:effectLst/>
                        </a:rPr>
                        <a:t>Endowment range</a:t>
                      </a:r>
                      <a:endParaRPr lang="en-US" sz="1600" b="1">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$21 </a:t>
                      </a:r>
                      <a:r>
                        <a:rPr lang="en-US" sz="1600" dirty="0">
                          <a:effectLst/>
                        </a:rPr>
                        <a:t>million</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1" dirty="0" smtClean="0">
                          <a:effectLst/>
                          <a:latin typeface="Calibri"/>
                          <a:ea typeface="MS Mincho"/>
                          <a:cs typeface="Times New Roman"/>
                        </a:rPr>
                        <a:t>+$1.5</a:t>
                      </a:r>
                      <a:r>
                        <a:rPr lang="en-US" sz="1600" b="1" baseline="0" dirty="0" smtClean="0">
                          <a:effectLst/>
                          <a:latin typeface="Calibri"/>
                          <a:ea typeface="MS Mincho"/>
                          <a:cs typeface="Times New Roman"/>
                        </a:rPr>
                        <a:t> million</a:t>
                      </a:r>
                      <a:endParaRPr lang="en-US" sz="1600" b="1" dirty="0">
                        <a:effectLst/>
                        <a:latin typeface="Calibri"/>
                        <a:ea typeface="MS Mincho"/>
                        <a:cs typeface="Times New Roman"/>
                      </a:endParaRPr>
                    </a:p>
                  </a:txBody>
                  <a:tcPr marL="68580" marR="68580" marT="0" marB="0" anchor="ctr"/>
                </a:tc>
              </a:tr>
              <a:tr h="561040">
                <a:tc>
                  <a:txBody>
                    <a:bodyPr/>
                    <a:lstStyle/>
                    <a:p>
                      <a:pPr marL="0" marR="0">
                        <a:spcBef>
                          <a:spcPts val="0"/>
                        </a:spcBef>
                        <a:spcAft>
                          <a:spcPts val="0"/>
                        </a:spcAft>
                      </a:pPr>
                      <a:r>
                        <a:rPr lang="en-US" sz="1600" dirty="0">
                          <a:effectLst/>
                        </a:rPr>
                        <a:t>Parent participation in Annual Fund </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dirty="0" smtClean="0">
                          <a:effectLst/>
                        </a:rPr>
                        <a:t>24%</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1" dirty="0" smtClean="0">
                          <a:effectLst/>
                          <a:latin typeface="Calibri"/>
                          <a:ea typeface="MS Mincho"/>
                          <a:cs typeface="Times New Roman"/>
                        </a:rPr>
                        <a:t>-12%</a:t>
                      </a:r>
                      <a:endParaRPr lang="en-US" sz="1600" b="1" dirty="0">
                        <a:effectLst/>
                        <a:latin typeface="Calibri"/>
                        <a:ea typeface="MS Mincho"/>
                        <a:cs typeface="Times New Roman"/>
                      </a:endParaRPr>
                    </a:p>
                  </a:txBody>
                  <a:tcPr marL="68580" marR="68580" marT="0" marB="0" anchor="ctr"/>
                </a:tc>
              </a:tr>
              <a:tr h="374026">
                <a:tc>
                  <a:txBody>
                    <a:bodyPr/>
                    <a:lstStyle/>
                    <a:p>
                      <a:pPr marL="0" marR="0">
                        <a:spcBef>
                          <a:spcPts val="0"/>
                        </a:spcBef>
                        <a:spcAft>
                          <a:spcPts val="0"/>
                        </a:spcAft>
                      </a:pPr>
                      <a:r>
                        <a:rPr lang="en-US" sz="1600" dirty="0">
                          <a:effectLst/>
                        </a:rPr>
                        <a:t>Financial Aid </a:t>
                      </a:r>
                      <a:r>
                        <a:rPr lang="en-US" sz="1600" dirty="0" smtClean="0">
                          <a:effectLst/>
                        </a:rPr>
                        <a:t>students</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mn-lt"/>
                          <a:ea typeface="+mn-ea"/>
                          <a:cs typeface="+mn-cs"/>
                        </a:rPr>
                        <a:t>115</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1" dirty="0" smtClean="0">
                          <a:effectLst/>
                          <a:latin typeface="Calibri"/>
                          <a:ea typeface="MS Mincho"/>
                          <a:cs typeface="Times New Roman"/>
                        </a:rPr>
                        <a:t>+30%</a:t>
                      </a:r>
                      <a:endParaRPr lang="en-US" sz="1600" b="1" dirty="0">
                        <a:effectLst/>
                        <a:latin typeface="Calibri"/>
                        <a:ea typeface="MS Mincho"/>
                        <a:cs typeface="Times New Roman"/>
                      </a:endParaRPr>
                    </a:p>
                  </a:txBody>
                  <a:tcPr marL="68580" marR="68580" marT="0" marB="0" anchor="ctr"/>
                </a:tc>
              </a:tr>
              <a:tr h="561040">
                <a:tc>
                  <a:txBody>
                    <a:bodyPr/>
                    <a:lstStyle/>
                    <a:p>
                      <a:pPr marL="0" marR="0">
                        <a:spcBef>
                          <a:spcPts val="0"/>
                        </a:spcBef>
                        <a:spcAft>
                          <a:spcPts val="0"/>
                        </a:spcAft>
                      </a:pPr>
                      <a:r>
                        <a:rPr lang="en-US" sz="1600" dirty="0" smtClean="0">
                          <a:effectLst/>
                        </a:rPr>
                        <a:t>Tuition Remission students</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Calibri"/>
                          <a:ea typeface="MS Mincho"/>
                          <a:cs typeface="Times New Roman"/>
                        </a:rPr>
                        <a:t>19</a:t>
                      </a:r>
                      <a:endParaRPr lang="en-US" sz="1600" b="0"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1" dirty="0" smtClean="0">
                          <a:effectLst/>
                          <a:latin typeface="Calibri"/>
                          <a:ea typeface="MS Mincho"/>
                          <a:cs typeface="Times New Roman"/>
                        </a:rPr>
                        <a:t>+60%</a:t>
                      </a:r>
                      <a:endParaRPr lang="en-US" sz="1600" b="1" dirty="0">
                        <a:effectLst/>
                        <a:latin typeface="Calibri"/>
                        <a:ea typeface="MS Mincho"/>
                        <a:cs typeface="Times New Roman"/>
                      </a:endParaRPr>
                    </a:p>
                  </a:txBody>
                  <a:tcPr marL="68580" marR="68580" marT="0" marB="0" anchor="ctr"/>
                </a:tc>
              </a:tr>
              <a:tr h="374026">
                <a:tc>
                  <a:txBody>
                    <a:bodyPr/>
                    <a:lstStyle/>
                    <a:p>
                      <a:pPr marL="0" marR="0">
                        <a:spcBef>
                          <a:spcPts val="0"/>
                        </a:spcBef>
                        <a:spcAft>
                          <a:spcPts val="0"/>
                        </a:spcAft>
                      </a:pPr>
                      <a:r>
                        <a:rPr lang="en-US" sz="1600" dirty="0">
                          <a:effectLst/>
                        </a:rPr>
                        <a:t>Median teacher </a:t>
                      </a:r>
                      <a:r>
                        <a:rPr lang="en-US" sz="1600" dirty="0" smtClean="0">
                          <a:effectLst/>
                        </a:rPr>
                        <a:t>salary</a:t>
                      </a:r>
                      <a:endParaRPr lang="en-US" sz="1600" b="1"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0" dirty="0" smtClean="0">
                          <a:effectLst/>
                          <a:latin typeface="Calibri"/>
                          <a:ea typeface="MS Mincho"/>
                          <a:cs typeface="Times New Roman"/>
                        </a:rPr>
                        <a:t>$36,000</a:t>
                      </a:r>
                      <a:endParaRPr lang="en-US" sz="1600" b="0" dirty="0">
                        <a:effectLst/>
                        <a:latin typeface="Calibri"/>
                        <a:ea typeface="MS Mincho"/>
                        <a:cs typeface="Times New Roman"/>
                      </a:endParaRPr>
                    </a:p>
                  </a:txBody>
                  <a:tcPr marL="68580" marR="68580" marT="0" marB="0" anchor="ctr"/>
                </a:tc>
                <a:tc>
                  <a:txBody>
                    <a:bodyPr/>
                    <a:lstStyle/>
                    <a:p>
                      <a:pPr marL="0" marR="0" algn="r">
                        <a:spcBef>
                          <a:spcPts val="0"/>
                        </a:spcBef>
                        <a:spcAft>
                          <a:spcPts val="0"/>
                        </a:spcAft>
                      </a:pPr>
                      <a:r>
                        <a:rPr lang="en-US" sz="1600" b="1" dirty="0" smtClean="0">
                          <a:effectLst/>
                          <a:latin typeface="Calibri"/>
                          <a:ea typeface="MS Mincho"/>
                          <a:cs typeface="Times New Roman"/>
                        </a:rPr>
                        <a:t>0</a:t>
                      </a:r>
                      <a:endParaRPr lang="en-US" sz="1600" b="1" dirty="0">
                        <a:effectLst/>
                        <a:latin typeface="Calibri"/>
                        <a:ea typeface="MS Mincho"/>
                        <a:cs typeface="Times New Roman"/>
                      </a:endParaRPr>
                    </a:p>
                  </a:txBody>
                  <a:tcPr marL="68580" marR="68580" marT="0" marB="0" anchor="ctr"/>
                </a:tc>
              </a:tr>
            </a:tbl>
          </a:graphicData>
        </a:graphic>
      </p:graphicFrame>
      <p:sp>
        <p:nvSpPr>
          <p:cNvPr id="16" name="Rectangle 15"/>
          <p:cNvSpPr/>
          <p:nvPr/>
        </p:nvSpPr>
        <p:spPr>
          <a:xfrm>
            <a:off x="7391400" y="0"/>
            <a:ext cx="1752600" cy="6858000"/>
          </a:xfrm>
          <a:prstGeom prst="rect">
            <a:avLst/>
          </a:prstGeom>
          <a:solidFill>
            <a:srgbClr val="CD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554192" y="1905000"/>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554192" y="2666999"/>
            <a:ext cx="1752600" cy="533400"/>
          </a:xfrm>
          <a:prstGeom prst="roundRect">
            <a:avLst/>
          </a:prstGeom>
          <a:solidFill>
            <a:schemeClr val="accent3">
              <a:lumMod val="7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568047" y="1136072"/>
            <a:ext cx="1752600" cy="533400"/>
          </a:xfrm>
          <a:prstGeom prst="roundRect">
            <a:avLst/>
          </a:prstGeom>
          <a:solidFill>
            <a:schemeClr val="bg1"/>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568047" y="1212272"/>
            <a:ext cx="1600200" cy="307777"/>
          </a:xfrm>
          <a:prstGeom prst="rect">
            <a:avLst/>
          </a:prstGeom>
          <a:noFill/>
        </p:spPr>
        <p:txBody>
          <a:bodyPr wrap="square" rtlCol="0">
            <a:spAutoFit/>
          </a:bodyPr>
          <a:lstStyle/>
          <a:p>
            <a:r>
              <a:rPr lang="en-US" sz="1400" b="1" dirty="0" smtClean="0"/>
              <a:t>Why This Study?</a:t>
            </a:r>
            <a:endParaRPr lang="en-US" sz="1400" b="1" dirty="0"/>
          </a:p>
        </p:txBody>
      </p:sp>
      <p:sp>
        <p:nvSpPr>
          <p:cNvPr id="21" name="TextBox 20"/>
          <p:cNvSpPr txBox="1"/>
          <p:nvPr/>
        </p:nvSpPr>
        <p:spPr>
          <a:xfrm>
            <a:off x="7554192" y="1981200"/>
            <a:ext cx="1600200" cy="307777"/>
          </a:xfrm>
          <a:prstGeom prst="rect">
            <a:avLst/>
          </a:prstGeom>
          <a:noFill/>
        </p:spPr>
        <p:txBody>
          <a:bodyPr wrap="square" rtlCol="0">
            <a:spAutoFit/>
          </a:bodyPr>
          <a:lstStyle/>
          <a:p>
            <a:r>
              <a:rPr lang="en-US" sz="1400" b="1" dirty="0" smtClean="0"/>
              <a:t>Our Research</a:t>
            </a:r>
            <a:endParaRPr lang="en-US" sz="1400" b="1" dirty="0"/>
          </a:p>
        </p:txBody>
      </p:sp>
      <p:sp>
        <p:nvSpPr>
          <p:cNvPr id="22" name="TextBox 21"/>
          <p:cNvSpPr txBox="1"/>
          <p:nvPr/>
        </p:nvSpPr>
        <p:spPr>
          <a:xfrm>
            <a:off x="7554192" y="2743199"/>
            <a:ext cx="1600200" cy="307777"/>
          </a:xfrm>
          <a:prstGeom prst="rect">
            <a:avLst/>
          </a:prstGeom>
          <a:noFill/>
        </p:spPr>
        <p:txBody>
          <a:bodyPr wrap="square" rtlCol="0">
            <a:spAutoFit/>
          </a:bodyPr>
          <a:lstStyle/>
          <a:p>
            <a:r>
              <a:rPr lang="en-US" sz="1400" b="1" dirty="0" smtClean="0"/>
              <a:t>Findings</a:t>
            </a:r>
            <a:endParaRPr lang="en-US" sz="1400" b="1" dirty="0"/>
          </a:p>
        </p:txBody>
      </p:sp>
      <p:sp>
        <p:nvSpPr>
          <p:cNvPr id="23" name="Rounded Rectangle 22"/>
          <p:cNvSpPr/>
          <p:nvPr/>
        </p:nvSpPr>
        <p:spPr>
          <a:xfrm>
            <a:off x="7554192" y="3429000"/>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554192" y="3505200"/>
            <a:ext cx="1600200" cy="307777"/>
          </a:xfrm>
          <a:prstGeom prst="rect">
            <a:avLst/>
          </a:prstGeom>
          <a:noFill/>
        </p:spPr>
        <p:txBody>
          <a:bodyPr wrap="square" rtlCol="0">
            <a:spAutoFit/>
          </a:bodyPr>
          <a:lstStyle/>
          <a:p>
            <a:r>
              <a:rPr lang="en-US" sz="1400" b="1" dirty="0" smtClean="0"/>
              <a:t>Recommendations</a:t>
            </a:r>
            <a:endParaRPr lang="en-US" sz="1400" b="1" dirty="0"/>
          </a:p>
        </p:txBody>
      </p:sp>
      <p:sp>
        <p:nvSpPr>
          <p:cNvPr id="25" name="Rounded Rectangle 24"/>
          <p:cNvSpPr/>
          <p:nvPr/>
        </p:nvSpPr>
        <p:spPr>
          <a:xfrm>
            <a:off x="7554192" y="4190999"/>
            <a:ext cx="1752600" cy="533400"/>
          </a:xfrm>
          <a:prstGeom prst="roundRect">
            <a:avLst/>
          </a:prstGeom>
          <a:solidFill>
            <a:schemeClr val="bg1">
              <a:lumMod val="95000"/>
            </a:schemeClr>
          </a:solidFill>
          <a:ln>
            <a:solidFill>
              <a:schemeClr val="tx2">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554192" y="4267199"/>
            <a:ext cx="1600200" cy="307777"/>
          </a:xfrm>
          <a:prstGeom prst="rect">
            <a:avLst/>
          </a:prstGeom>
          <a:noFill/>
        </p:spPr>
        <p:txBody>
          <a:bodyPr wrap="square" rtlCol="0">
            <a:spAutoFit/>
          </a:bodyPr>
          <a:lstStyle/>
          <a:p>
            <a:r>
              <a:rPr lang="en-US" sz="1400" b="1" dirty="0" smtClean="0"/>
              <a:t>Discussion</a:t>
            </a:r>
            <a:endParaRPr lang="en-US" sz="1400" b="1" dirty="0"/>
          </a:p>
        </p:txBody>
      </p:sp>
    </p:spTree>
    <p:extLst>
      <p:ext uri="{BB962C8B-B14F-4D97-AF65-F5344CB8AC3E}">
        <p14:creationId xmlns:p14="http://schemas.microsoft.com/office/powerpoint/2010/main" val="197399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7000</TotalTime>
  <Words>3357</Words>
  <Application>Microsoft Office PowerPoint</Application>
  <PresentationFormat>On-screen Show (4:3)</PresentationFormat>
  <Paragraphs>961</Paragraphs>
  <Slides>95</Slides>
  <Notes>5</Notes>
  <HiddenSlides>0</HiddenSlides>
  <MMClips>0</MMClips>
  <ScaleCrop>false</ScaleCrop>
  <HeadingPairs>
    <vt:vector size="4" baseType="variant">
      <vt:variant>
        <vt:lpstr>Theme</vt:lpstr>
      </vt:variant>
      <vt:variant>
        <vt:i4>1</vt:i4>
      </vt:variant>
      <vt:variant>
        <vt:lpstr>Slide Titles</vt:lpstr>
      </vt:variant>
      <vt:variant>
        <vt:i4>95</vt:i4>
      </vt:variant>
    </vt:vector>
  </HeadingPairs>
  <TitlesOfParts>
    <vt:vector size="9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Percentage of Students on Financial Aid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134</cp:revision>
  <dcterms:created xsi:type="dcterms:W3CDTF">2012-04-11T20:44:47Z</dcterms:created>
  <dcterms:modified xsi:type="dcterms:W3CDTF">2013-02-28T02:41:27Z</dcterms:modified>
</cp:coreProperties>
</file>